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handoutMasterIdLst>
    <p:handoutMasterId r:id="rId42"/>
  </p:handoutMasterIdLst>
  <p:sldIdLst>
    <p:sldId id="782" r:id="rId2"/>
    <p:sldId id="783" r:id="rId3"/>
    <p:sldId id="1171" r:id="rId4"/>
    <p:sldId id="1173" r:id="rId5"/>
    <p:sldId id="1130" r:id="rId6"/>
    <p:sldId id="1258" r:id="rId7"/>
    <p:sldId id="1275" r:id="rId8"/>
    <p:sldId id="1295" r:id="rId9"/>
    <p:sldId id="1296" r:id="rId10"/>
    <p:sldId id="1277" r:id="rId11"/>
    <p:sldId id="1297" r:id="rId12"/>
    <p:sldId id="1298" r:id="rId13"/>
    <p:sldId id="1299" r:id="rId14"/>
    <p:sldId id="1300" r:id="rId15"/>
    <p:sldId id="1301" r:id="rId16"/>
    <p:sldId id="1302" r:id="rId17"/>
    <p:sldId id="1303" r:id="rId18"/>
    <p:sldId id="1304" r:id="rId19"/>
    <p:sldId id="1305" r:id="rId20"/>
    <p:sldId id="1307" r:id="rId21"/>
    <p:sldId id="1287" r:id="rId22"/>
    <p:sldId id="1288" r:id="rId23"/>
    <p:sldId id="1238" r:id="rId24"/>
    <p:sldId id="1289" r:id="rId25"/>
    <p:sldId id="1146" r:id="rId26"/>
    <p:sldId id="1149" r:id="rId27"/>
    <p:sldId id="1150" r:id="rId28"/>
    <p:sldId id="1292" r:id="rId29"/>
    <p:sldId id="1273" r:id="rId30"/>
    <p:sldId id="1293" r:id="rId31"/>
    <p:sldId id="1243" r:id="rId32"/>
    <p:sldId id="1308" r:id="rId33"/>
    <p:sldId id="1309" r:id="rId34"/>
    <p:sldId id="1310" r:id="rId35"/>
    <p:sldId id="1163" r:id="rId36"/>
    <p:sldId id="1311" r:id="rId37"/>
    <p:sldId id="1169" r:id="rId38"/>
    <p:sldId id="1312" r:id="rId39"/>
    <p:sldId id="1313" r:id="rId40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200" userDrawn="1">
          <p15:clr>
            <a:srgbClr val="A4A3A4"/>
          </p15:clr>
        </p15:guide>
        <p15:guide id="3" orient="horz" pos="20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  <p:cmAuthor id="1" name="USER" initials="U" lastIdx="1" clrIdx="1">
    <p:extLst>
      <p:ext uri="{19B8F6BF-5375-455C-9EA6-DF929625EA0E}">
        <p15:presenceInfo xmlns:p15="http://schemas.microsoft.com/office/powerpoint/2012/main" xmlns="" userId="16becbd326fa3f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C4FF"/>
    <a:srgbClr val="FF3399"/>
    <a:srgbClr val="36A851"/>
    <a:srgbClr val="FF6743"/>
    <a:srgbClr val="FFFF66"/>
    <a:srgbClr val="54D454"/>
    <a:srgbClr val="FCD5B5"/>
    <a:srgbClr val="A46B5B"/>
    <a:srgbClr val="7F7F7F"/>
    <a:srgbClr val="00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0" autoAdjust="0"/>
    <p:restoredTop sz="96686" autoAdjust="0"/>
  </p:normalViewPr>
  <p:slideViewPr>
    <p:cSldViewPr>
      <p:cViewPr varScale="1">
        <p:scale>
          <a:sx n="103" d="100"/>
          <a:sy n="103" d="100"/>
        </p:scale>
        <p:origin x="-252" y="-90"/>
      </p:cViewPr>
      <p:guideLst>
        <p:guide orient="horz" pos="2047"/>
        <p:guide pos="220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7976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cdata2.tsherpa.co.kr/tsherpa/MultiMedia/Flash/2020/curri/index.html?flashxmlnum=yuni4856&amp;classa=A8-C1-41-MM-MM-04-03-03-0-0-0-0&amp;classno=MM_41_04/suh_0401_02_0006/suh_0401_02_0006_201_2.html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41-MM-MM-04-03-04-0-0-0-0&amp;classno=MM_41_04/suh_0401_02_0004/suh_0401_02_0004_301_1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02-0-0-0-0&amp;classno=WI_22_03/win_0202_0102_0004/win_0202_0102_0004_103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588750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백지수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59422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5531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0910 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삼각형의 넓이를 구해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1F032EC-F13C-4620-AD57-EA594CDBDB16}"/>
              </a:ext>
            </a:extLst>
          </p:cNvPr>
          <p:cNvGrpSpPr/>
          <p:nvPr/>
        </p:nvGrpSpPr>
        <p:grpSpPr>
          <a:xfrm>
            <a:off x="66519" y="843530"/>
            <a:ext cx="6895313" cy="4903183"/>
            <a:chOff x="66519" y="843530"/>
            <a:chExt cx="6895313" cy="49031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611B40DE-A0CC-4E96-A813-2FD0A08D9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19" y="3744385"/>
              <a:ext cx="6888963" cy="2002328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9A4AE8AE-3EB2-40F1-8464-802BDF49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9" y="843530"/>
              <a:ext cx="6888963" cy="2923167"/>
            </a:xfrm>
            <a:prstGeom prst="rect">
              <a:avLst/>
            </a:prstGeom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BB9F1E65-E131-4588-849F-C061E3902C75}"/>
              </a:ext>
            </a:extLst>
          </p:cNvPr>
          <p:cNvSpPr/>
          <p:nvPr/>
        </p:nvSpPr>
        <p:spPr>
          <a:xfrm>
            <a:off x="4031940" y="2375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431B6389-E24C-4672-BA4A-805337C1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2" y="94079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89DFDDA-BD20-4888-A4F9-712DFD204A34}"/>
              </a:ext>
            </a:extLst>
          </p:cNvPr>
          <p:cNvSpPr/>
          <p:nvPr/>
        </p:nvSpPr>
        <p:spPr>
          <a:xfrm>
            <a:off x="-184827" y="855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580077D-42A9-4306-BABD-463879758F91}"/>
              </a:ext>
            </a:extLst>
          </p:cNvPr>
          <p:cNvSpPr/>
          <p:nvPr/>
        </p:nvSpPr>
        <p:spPr>
          <a:xfrm>
            <a:off x="81997" y="2266003"/>
            <a:ext cx="6886186" cy="3480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BB1B140-B5C7-4D1A-BC30-FE30BA9924AD}"/>
              </a:ext>
            </a:extLst>
          </p:cNvPr>
          <p:cNvSpPr/>
          <p:nvPr/>
        </p:nvSpPr>
        <p:spPr>
          <a:xfrm>
            <a:off x="-55979" y="21564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8806DE4-68E0-429D-A86D-A80203D9CB2F}"/>
              </a:ext>
            </a:extLst>
          </p:cNvPr>
          <p:cNvSpPr/>
          <p:nvPr/>
        </p:nvSpPr>
        <p:spPr>
          <a:xfrm>
            <a:off x="-156696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3625E44-4CC1-4BD0-B23D-4DAF001F5095}"/>
              </a:ext>
            </a:extLst>
          </p:cNvPr>
          <p:cNvSpPr/>
          <p:nvPr/>
        </p:nvSpPr>
        <p:spPr>
          <a:xfrm>
            <a:off x="705938" y="5874963"/>
            <a:ext cx="6255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5"/>
              </a:rPr>
              <a:t>https://cdata2.tsherpa.co.kr/tsherpa/MultiMedia/Flash/2020/curri/index.html?flashxmlnum=yuni4856&amp;classa=A8-C1-41-MM-MM-04-03-03-0-0-0-0&amp;classno=MM_41_04/suh_0401_02_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5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5"/>
              </a:rPr>
              <a:t>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5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5"/>
              </a:rPr>
              <a:t>_201_2.html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</a:rPr>
              <a:t> 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F49D7DE-37A2-42D8-AD6B-C9ACB32ABA0F}"/>
              </a:ext>
            </a:extLst>
          </p:cNvPr>
          <p:cNvSpPr/>
          <p:nvPr/>
        </p:nvSpPr>
        <p:spPr>
          <a:xfrm>
            <a:off x="2003870" y="312225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61" name="Group 56">
            <a:extLst>
              <a:ext uri="{FF2B5EF4-FFF2-40B4-BE49-F238E27FC236}">
                <a16:creationId xmlns:a16="http://schemas.microsoft.com/office/drawing/2014/main" xmlns="" id="{9CABF2F5-5446-466F-A23D-846E2571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10129"/>
              </p:ext>
            </p:extLst>
          </p:nvPr>
        </p:nvGraphicFramePr>
        <p:xfrm>
          <a:off x="6984268" y="692696"/>
          <a:ext cx="2086863" cy="3908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개념정리박스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비고 참고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개념정리 빈칸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마우스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갖다대면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번째 디자인 되게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) –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비고 참고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스크롤 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한 페이지 안에 다 들어올 수 있게 넣어주세요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!</a:t>
                      </a:r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3A06C3C-7BE8-41D1-A7E2-178E95C49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6666" y="3330964"/>
            <a:ext cx="710193" cy="4250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47CD270-0B0E-407E-9244-83AA139AD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436" y="3341331"/>
            <a:ext cx="689458" cy="404344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xmlns="" id="{E08FA633-AA07-4438-8A52-F53877D8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xmlns="" id="{FD00F28C-728D-4C2A-A2F8-D08FC4717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4CFDB18F-2C14-4662-8C91-C8B0C960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1A59D309-FCBB-4C47-98F7-8D7154C3B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8F5147A-4C8F-408A-8E7D-21209B5207EB}"/>
              </a:ext>
            </a:extLst>
          </p:cNvPr>
          <p:cNvSpPr/>
          <p:nvPr/>
        </p:nvSpPr>
        <p:spPr>
          <a:xfrm>
            <a:off x="6663912" y="2361895"/>
            <a:ext cx="222402" cy="3263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A5A8C8D0-B8E0-4BC1-9722-3453CF7F3894}"/>
              </a:ext>
            </a:extLst>
          </p:cNvPr>
          <p:cNvSpPr/>
          <p:nvPr/>
        </p:nvSpPr>
        <p:spPr>
          <a:xfrm>
            <a:off x="6525936" y="22523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0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AFF20E1-2110-4A3D-A174-A6F6E6D2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125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918636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13142" y="1357786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368991" y="1357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657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022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657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6041736-48CA-479F-98C2-74774BEAF086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5" name="Picture 38">
              <a:extLst>
                <a:ext uri="{FF2B5EF4-FFF2-40B4-BE49-F238E27FC236}">
                  <a16:creationId xmlns:a16="http://schemas.microsoft.com/office/drawing/2014/main" xmlns="" id="{CB54F68A-43A1-4BAB-9159-DDF6B41B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E135A2-75FE-4270-A17F-402276A888A4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7385969-47D8-43EC-A880-D4F75383E282}"/>
              </a:ext>
            </a:extLst>
          </p:cNvPr>
          <p:cNvSpPr/>
          <p:nvPr/>
        </p:nvSpPr>
        <p:spPr>
          <a:xfrm>
            <a:off x="1781596" y="345484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452E821-B557-475C-8039-7E158E9D6263}"/>
              </a:ext>
            </a:extLst>
          </p:cNvPr>
          <p:cNvSpPr/>
          <p:nvPr/>
        </p:nvSpPr>
        <p:spPr>
          <a:xfrm>
            <a:off x="1615998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4969584C-2C29-488A-A3E4-A0F50220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93" y="3499836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44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76936FB-98D9-4620-BCD9-47A670EB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260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0270"/>
              </p:ext>
            </p:extLst>
          </p:nvPr>
        </p:nvGraphicFramePr>
        <p:xfrm>
          <a:off x="6984268" y="692696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추가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위치 이동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761601" y="348121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615549" y="3517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07" y="3518141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50858" y="4755252"/>
            <a:ext cx="3978202" cy="980697"/>
            <a:chOff x="305765" y="4610540"/>
            <a:chExt cx="3978202" cy="98069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193EC651-F186-4F2D-BA12-F36D8F46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6967" y="4610540"/>
              <a:ext cx="872304" cy="980697"/>
            </a:xfrm>
            <a:prstGeom prst="rect">
              <a:avLst/>
            </a:prstGeom>
          </p:spPr>
        </p:pic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xmlns="" id="{35771223-0191-4E55-B491-9E83142F203A}"/>
                </a:ext>
              </a:extLst>
            </p:cNvPr>
            <p:cNvSpPr/>
            <p:nvPr/>
          </p:nvSpPr>
          <p:spPr bwMode="auto">
            <a:xfrm>
              <a:off x="1515040" y="4615320"/>
              <a:ext cx="2768927" cy="938265"/>
            </a:xfrm>
            <a:prstGeom prst="wedgeRoundRectCallout">
              <a:avLst>
                <a:gd name="adj1" fmla="val -55846"/>
                <a:gd name="adj2" fmla="val 22899"/>
                <a:gd name="adj3" fmla="val 16667"/>
              </a:avLst>
            </a:prstGeom>
            <a:solidFill>
              <a:schemeClr val="bg1"/>
            </a:solidFill>
            <a:ln w="12700" cap="flat" cmpd="sng" algn="ctr">
              <a:solidFill>
                <a:srgbClr val="36A8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넓이를 구할 수 있는 </a:t>
              </a:r>
              <a:endPara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도형을 떠올려 보세요</a:t>
              </a:r>
              <a:r>
                <a:rPr lang="en-US" altLang="ko-KR" sz="1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28A3F0A6-44AB-4F0D-A151-7097181A4712}"/>
                </a:ext>
              </a:extLst>
            </p:cNvPr>
            <p:cNvSpPr/>
            <p:nvPr/>
          </p:nvSpPr>
          <p:spPr>
            <a:xfrm>
              <a:off x="305765" y="4682339"/>
              <a:ext cx="222404" cy="219078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1930DFD0-7D5F-4944-B90A-D87DD4AEA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712" y="3490254"/>
            <a:ext cx="773987" cy="8701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1367644" y="2924557"/>
            <a:ext cx="3528392" cy="17247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011960" y="351334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>
            <a:stCxn id="3" idx="1"/>
          </p:cNvCxnSpPr>
          <p:nvPr/>
        </p:nvCxnSpPr>
        <p:spPr bwMode="auto">
          <a:xfrm flipH="1" flipV="1">
            <a:off x="755575" y="3786952"/>
            <a:ext cx="612069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직사각형 6"/>
          <p:cNvSpPr/>
          <p:nvPr/>
        </p:nvSpPr>
        <p:spPr bwMode="auto">
          <a:xfrm>
            <a:off x="434945" y="4755252"/>
            <a:ext cx="3885027" cy="98069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 flipV="1">
            <a:off x="4319972" y="4041068"/>
            <a:ext cx="828092" cy="100506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4555353" y="43245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1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AC98020-2400-4C13-91F8-E9ADF24F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08531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42816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23833" y="251312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-22219" y="25496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9" y="255004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95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F98268-1CCE-4660-A052-3FFC96FF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2096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3306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91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A65872-72F3-409B-A592-9447D0AA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3667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477692" y="251312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331640" y="25496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8" y="255004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35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353F79D-B28B-4878-85C5-D7C33706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373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3612727" y="134527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368576" y="134527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6041736-48CA-479F-98C2-74774BEAF086}"/>
              </a:ext>
            </a:extLst>
          </p:cNvPr>
          <p:cNvGrpSpPr/>
          <p:nvPr/>
        </p:nvGrpSpPr>
        <p:grpSpPr>
          <a:xfrm>
            <a:off x="2813080" y="1288578"/>
            <a:ext cx="1090690" cy="380728"/>
            <a:chOff x="4299631" y="1525626"/>
            <a:chExt cx="1090690" cy="380728"/>
          </a:xfrm>
        </p:grpSpPr>
        <p:pic>
          <p:nvPicPr>
            <p:cNvPr id="25" name="Picture 38">
              <a:extLst>
                <a:ext uri="{FF2B5EF4-FFF2-40B4-BE49-F238E27FC236}">
                  <a16:creationId xmlns:a16="http://schemas.microsoft.com/office/drawing/2014/main" xmlns="" id="{CB54F68A-43A1-4BAB-9159-DDF6B41B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E135A2-75FE-4270-A17F-402276A888A4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7385969-47D8-43EC-A880-D4F75383E282}"/>
              </a:ext>
            </a:extLst>
          </p:cNvPr>
          <p:cNvSpPr/>
          <p:nvPr/>
        </p:nvSpPr>
        <p:spPr>
          <a:xfrm>
            <a:off x="1781596" y="345484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452E821-B557-475C-8039-7E158E9D6263}"/>
              </a:ext>
            </a:extLst>
          </p:cNvPr>
          <p:cNvSpPr/>
          <p:nvPr/>
        </p:nvSpPr>
        <p:spPr>
          <a:xfrm>
            <a:off x="1615998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4969584C-2C29-488A-A3E4-A0F50220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93" y="3499836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85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AEA9244-1D78-4267-86A1-25BFBC96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301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4CA42CA-E4AB-4849-B776-EEE85B2F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9" y="4392794"/>
            <a:ext cx="813532" cy="113767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5493"/>
              </p:ext>
            </p:extLst>
          </p:nvPr>
        </p:nvGraphicFramePr>
        <p:xfrm>
          <a:off x="6984268" y="692696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추가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위치 이동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761601" y="348121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615549" y="3517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07" y="3518141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xmlns="" id="{35771223-0191-4E55-B491-9E83142F203A}"/>
              </a:ext>
            </a:extLst>
          </p:cNvPr>
          <p:cNvSpPr/>
          <p:nvPr/>
        </p:nvSpPr>
        <p:spPr bwMode="auto">
          <a:xfrm>
            <a:off x="1439652" y="4565508"/>
            <a:ext cx="2325960" cy="780532"/>
          </a:xfrm>
          <a:prstGeom prst="wedgeRoundRectCallout">
            <a:avLst>
              <a:gd name="adj1" fmla="val -58303"/>
              <a:gd name="adj2" fmla="val -1981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36A85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같은 변끼리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붙여 보세요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8A3F0A6-44AB-4F0D-A151-7097181A4712}"/>
              </a:ext>
            </a:extLst>
          </p:cNvPr>
          <p:cNvSpPr/>
          <p:nvPr/>
        </p:nvSpPr>
        <p:spPr>
          <a:xfrm>
            <a:off x="352688" y="463252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FA20CF4-2A2B-4EAD-BFDD-6495B7575BAB}"/>
              </a:ext>
            </a:extLst>
          </p:cNvPr>
          <p:cNvSpPr/>
          <p:nvPr/>
        </p:nvSpPr>
        <p:spPr>
          <a:xfrm>
            <a:off x="3612727" y="134527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7F85AAD-0EB9-4952-A6B9-9A391CC53FD6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B268A3C-F3BC-4D7C-A84C-ED84783E3642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AEA0D659-2655-4446-A63A-3087D1CCA222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FE47F5FA-3302-4C2A-91EB-9E4CF99E8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xmlns="" id="{775E2F8C-8588-46B2-9D6A-E06EAEB5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6BAC4FAD-EF2F-4DB8-AE6C-5E682FE95EE7}"/>
              </a:ext>
            </a:extLst>
          </p:cNvPr>
          <p:cNvGrpSpPr/>
          <p:nvPr/>
        </p:nvGrpSpPr>
        <p:grpSpPr>
          <a:xfrm>
            <a:off x="2813080" y="1288578"/>
            <a:ext cx="1090690" cy="380728"/>
            <a:chOff x="4299631" y="1525626"/>
            <a:chExt cx="1090690" cy="380728"/>
          </a:xfrm>
        </p:grpSpPr>
        <p:pic>
          <p:nvPicPr>
            <p:cNvPr id="45" name="Picture 38">
              <a:extLst>
                <a:ext uri="{FF2B5EF4-FFF2-40B4-BE49-F238E27FC236}">
                  <a16:creationId xmlns:a16="http://schemas.microsoft.com/office/drawing/2014/main" xmlns="" id="{FD25CADA-5B82-46EB-AA22-71CA77B0B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F6B15A7-BC53-4FBF-BBDC-3490D559B017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3AFB908-3EA3-4183-9A6E-37761F3A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89" y="3531969"/>
            <a:ext cx="594652" cy="8315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1439652" y="2914762"/>
            <a:ext cx="3348372" cy="123597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888635" y="3518141"/>
            <a:ext cx="551017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직사각형 6"/>
          <p:cNvSpPr/>
          <p:nvPr/>
        </p:nvSpPr>
        <p:spPr bwMode="auto">
          <a:xfrm>
            <a:off x="295273" y="4363553"/>
            <a:ext cx="3608497" cy="12616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 bwMode="auto">
          <a:xfrm flipV="1">
            <a:off x="3903770" y="3662253"/>
            <a:ext cx="992266" cy="133214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1072997" y="32621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4329382" y="43329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88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4FA19C-1AF1-4899-837D-ED195354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141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591569" y="214313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445517" y="21796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18005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EFCEACE-0097-44B3-BD4D-DCF43B287746}"/>
              </a:ext>
            </a:extLst>
          </p:cNvPr>
          <p:cNvSpPr/>
          <p:nvPr/>
        </p:nvSpPr>
        <p:spPr>
          <a:xfrm>
            <a:off x="3612727" y="134527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374A77-ED6A-4E21-9BB0-62E364E8ABA8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34AF75-B01E-4680-88D9-3E59C12A8EAD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3A86A4B-D2DB-434F-88EC-DA969FA3F3DB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5148BC46-D2C4-4048-883E-EDEDDF5F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532657DB-68F5-4D9F-AE66-8D83076F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79D58F0-E471-433E-9E56-77A1EA493E1D}"/>
              </a:ext>
            </a:extLst>
          </p:cNvPr>
          <p:cNvGrpSpPr/>
          <p:nvPr/>
        </p:nvGrpSpPr>
        <p:grpSpPr>
          <a:xfrm>
            <a:off x="2813080" y="1288578"/>
            <a:ext cx="1090690" cy="380728"/>
            <a:chOff x="4299631" y="1525626"/>
            <a:chExt cx="1090690" cy="38072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E8B313E0-3164-4309-AB54-8EBD4B2F9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6617301-FA41-4A14-BEDC-3D1AD207DA96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30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378C9F9-57DC-4F39-B1AA-2C7239E4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243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xmlns="" id="{D9CEF5D1-7848-4B99-8985-625942EC4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0A465DBA-1E92-4966-8BBB-1FA03750F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xmlns="" id="{4FB00E85-1FC1-472A-B135-46A1ECB02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BEB3705-EDCC-4744-A841-7284798B37A2}"/>
              </a:ext>
            </a:extLst>
          </p:cNvPr>
          <p:cNvSpPr/>
          <p:nvPr/>
        </p:nvSpPr>
        <p:spPr>
          <a:xfrm>
            <a:off x="3612727" y="134527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04C467B-B23C-405C-B577-42A7F28E7CC4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23F22AD-F3E9-4D6E-A846-279D5284107E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FB5F75A-B933-4058-882D-158578F85BF2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A26BC6FC-BB60-4E3A-8DA7-3D5C7448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3B3BC51B-F677-4FCA-9FD1-A5996A3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D12F66D0-0DA2-45BF-B87B-96167E68086D}"/>
              </a:ext>
            </a:extLst>
          </p:cNvPr>
          <p:cNvGrpSpPr/>
          <p:nvPr/>
        </p:nvGrpSpPr>
        <p:grpSpPr>
          <a:xfrm>
            <a:off x="2813080" y="1288578"/>
            <a:ext cx="1090690" cy="380728"/>
            <a:chOff x="4299631" y="1525626"/>
            <a:chExt cx="1090690" cy="380728"/>
          </a:xfrm>
        </p:grpSpPr>
        <p:pic>
          <p:nvPicPr>
            <p:cNvPr id="38" name="Picture 38">
              <a:extLst>
                <a:ext uri="{FF2B5EF4-FFF2-40B4-BE49-F238E27FC236}">
                  <a16:creationId xmlns:a16="http://schemas.microsoft.com/office/drawing/2014/main" xmlns="" id="{CC634DE2-01A5-4D1B-B9A0-4DE8CC333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4B13BB8-DFFC-4DE4-87DE-E455BD717C91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29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73790"/>
              </p:ext>
            </p:extLst>
          </p:nvPr>
        </p:nvGraphicFramePr>
        <p:xfrm>
          <a:off x="153927" y="240600"/>
          <a:ext cx="8836146" cy="5232200"/>
        </p:xfrm>
        <a:graphic>
          <a:graphicData uri="http://schemas.openxmlformats.org/drawingml/2006/table">
            <a:tbl>
              <a:tblPr/>
              <a:tblGrid>
                <a:gridCol w="554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5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09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79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생각 열기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suh_0501_06_0910_201_1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suh_0501_06_0910_201_2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214621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개를 이용하여 넓이 구하는 방법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알아보기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suh_0501_06_0910_202_1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삼각형을 잘라 넓이 구하는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suh_0501_06_0910_203_1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넓이를 구하는 방법을 이용하여 문제 풀어 보기 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suh_0501_06_0910_204_1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612581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밑변의 길이와 높이가 같은 삼각형의 넓이 비교하기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84~87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suh_0501_06_0910_205_1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8920395"/>
                  </a:ext>
                </a:extLst>
              </a:tr>
              <a:tr h="3620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suh_0501_06_0910_3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suh_0501_06_0910_401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suh_0501_06_0910_501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1521745"/>
                  </a:ext>
                </a:extLst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467A68A-5506-483B-BB11-367F23FC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827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32230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3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71035" y="2242930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41312" y="22737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41" y="2279856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EFCEACE-0097-44B3-BD4D-DCF43B287746}"/>
              </a:ext>
            </a:extLst>
          </p:cNvPr>
          <p:cNvSpPr/>
          <p:nvPr/>
        </p:nvSpPr>
        <p:spPr>
          <a:xfrm>
            <a:off x="3612727" y="134527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374A77-ED6A-4E21-9BB0-62E364E8ABA8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34AF75-B01E-4680-88D9-3E59C12A8EAD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3A86A4B-D2DB-434F-88EC-DA969FA3F3DB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5148BC46-D2C4-4048-883E-EDEDDF5F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532657DB-68F5-4D9F-AE66-8D83076F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79D58F0-E471-433E-9E56-77A1EA493E1D}"/>
              </a:ext>
            </a:extLst>
          </p:cNvPr>
          <p:cNvGrpSpPr/>
          <p:nvPr/>
        </p:nvGrpSpPr>
        <p:grpSpPr>
          <a:xfrm>
            <a:off x="2813080" y="1288578"/>
            <a:ext cx="1090690" cy="380728"/>
            <a:chOff x="4299631" y="1525626"/>
            <a:chExt cx="1090690" cy="38072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E8B313E0-3164-4309-AB54-8EBD4B2F9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6617301-FA41-4A14-BEDC-3D1AD207DA96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5D637E9-AC3F-409B-B55B-6C9E275A09A5}"/>
              </a:ext>
            </a:extLst>
          </p:cNvPr>
          <p:cNvSpPr/>
          <p:nvPr/>
        </p:nvSpPr>
        <p:spPr>
          <a:xfrm>
            <a:off x="441324" y="1776982"/>
            <a:ext cx="85431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5CA56ED-1B7E-4EB7-877C-D37BF8F9650F}"/>
              </a:ext>
            </a:extLst>
          </p:cNvPr>
          <p:cNvSpPr/>
          <p:nvPr/>
        </p:nvSpPr>
        <p:spPr>
          <a:xfrm>
            <a:off x="395536" y="1547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E55B842-81C5-4B83-BFB4-9FC917420489}"/>
              </a:ext>
            </a:extLst>
          </p:cNvPr>
          <p:cNvSpPr/>
          <p:nvPr/>
        </p:nvSpPr>
        <p:spPr>
          <a:xfrm>
            <a:off x="1643312" y="1776982"/>
            <a:ext cx="85431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AE1FEFD1-26FA-48B6-8AFC-CEB92F4A322A}"/>
              </a:ext>
            </a:extLst>
          </p:cNvPr>
          <p:cNvSpPr/>
          <p:nvPr/>
        </p:nvSpPr>
        <p:spPr>
          <a:xfrm>
            <a:off x="1597524" y="1547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11783" y="1852554"/>
            <a:ext cx="763336" cy="36004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647366" y="1852554"/>
            <a:ext cx="763336" cy="36004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63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0449535-213F-4CB1-AF14-A3260D22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3139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1215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7030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7395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7030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BF0CA9A-D688-47D4-8D03-27C7623FB6A6}"/>
              </a:ext>
            </a:extLst>
          </p:cNvPr>
          <p:cNvSpPr/>
          <p:nvPr/>
        </p:nvSpPr>
        <p:spPr>
          <a:xfrm>
            <a:off x="991384" y="3417448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861FBA32-0E94-4F9E-B32E-8DCC0030CAA9}"/>
              </a:ext>
            </a:extLst>
          </p:cNvPr>
          <p:cNvSpPr/>
          <p:nvPr/>
        </p:nvSpPr>
        <p:spPr>
          <a:xfrm>
            <a:off x="880182" y="34445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8868D7A-3C6A-4FE5-9D2E-9AEA9F80E33B}"/>
              </a:ext>
            </a:extLst>
          </p:cNvPr>
          <p:cNvSpPr/>
          <p:nvPr/>
        </p:nvSpPr>
        <p:spPr>
          <a:xfrm>
            <a:off x="3705846" y="3417448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B285028E-C322-4EE8-9E23-61BD995FCF97}"/>
              </a:ext>
            </a:extLst>
          </p:cNvPr>
          <p:cNvSpPr/>
          <p:nvPr/>
        </p:nvSpPr>
        <p:spPr>
          <a:xfrm>
            <a:off x="3594644" y="34445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EAB6E949-B708-40D9-B06B-4408AF65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16" y="3508240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xmlns="" id="{C8037CC1-0C64-4AFE-B93F-F6852894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16" y="399690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xmlns="" id="{ECD482E9-5AC9-4939-B53B-AD59B5E0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9" y="3508240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1F297FDB-80B0-4AC2-8D2F-846CDD81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9" y="399690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35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E98886C-9C4B-4461-B06F-4648C80E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393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2246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17030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17395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17030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4140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C114A8-1AC1-4C68-9DE5-C5A91A6D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56" y="1971598"/>
            <a:ext cx="5767134" cy="132354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722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밑변의 길이와 높이가 각각 같은 삼각형의 넓이를 비교해 봅시다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추가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5397738" y="12263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2E338223-64AF-438C-A11C-FB2A06390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F3326C7-61A9-4899-BF6D-C67ECAFAAC43}"/>
              </a:ext>
            </a:extLst>
          </p:cNvPr>
          <p:cNvSpPr/>
          <p:nvPr/>
        </p:nvSpPr>
        <p:spPr>
          <a:xfrm>
            <a:off x="6353527" y="1148193"/>
            <a:ext cx="630741" cy="255591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C4895AB-374F-42AC-81E9-D12D6671C28F}"/>
              </a:ext>
            </a:extLst>
          </p:cNvPr>
          <p:cNvSpPr/>
          <p:nvPr/>
        </p:nvSpPr>
        <p:spPr>
          <a:xfrm>
            <a:off x="5702967" y="1148194"/>
            <a:ext cx="630741" cy="256556"/>
          </a:xfrm>
          <a:prstGeom prst="rect">
            <a:avLst/>
          </a:prstGeom>
          <a:solidFill>
            <a:srgbClr val="AE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xmlns="" id="{2680924D-C22C-43E5-907D-71E44C044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68601"/>
              </p:ext>
            </p:extLst>
          </p:nvPr>
        </p:nvGraphicFramePr>
        <p:xfrm>
          <a:off x="697419" y="3814095"/>
          <a:ext cx="5744871" cy="8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871">
                  <a:extLst>
                    <a:ext uri="{9D8B030D-6E8A-4147-A177-3AD203B41FA5}">
                      <a16:colId xmlns:a16="http://schemas.microsoft.com/office/drawing/2014/main" xmlns="" val="320597661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7878743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3984400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8381753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821175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삼각형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6B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6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36548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900" b="0" kern="1200" dirty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넓이</a:t>
                      </a:r>
                      <a:r>
                        <a:rPr kumimoji="0" lang="en-US" altLang="ko-KR" sz="1900" b="0" kern="1200" dirty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900" b="0" kern="1200" dirty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㎠</a:t>
                      </a:r>
                      <a:r>
                        <a:rPr kumimoji="0" lang="en-US" altLang="ko-KR" sz="1900" b="0" kern="1200" dirty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1900" b="0" kern="1200" dirty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0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6726361"/>
                  </a:ext>
                </a:extLst>
              </a:tr>
            </a:tbl>
          </a:graphicData>
        </a:graphic>
      </p:graphicFrame>
      <p:sp>
        <p:nvSpPr>
          <p:cNvPr id="58" name="TextBox 43">
            <a:extLst>
              <a:ext uri="{FF2B5EF4-FFF2-40B4-BE49-F238E27FC236}">
                <a16:creationId xmlns:a16="http://schemas.microsoft.com/office/drawing/2014/main" xmlns="" id="{3633E28D-8AD2-4B20-AC57-F112A6F03496}"/>
              </a:ext>
            </a:extLst>
          </p:cNvPr>
          <p:cNvSpPr txBox="1"/>
          <p:nvPr/>
        </p:nvSpPr>
        <p:spPr>
          <a:xfrm>
            <a:off x="2375756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61" name="Picture 4">
            <a:extLst>
              <a:ext uri="{FF2B5EF4-FFF2-40B4-BE49-F238E27FC236}">
                <a16:creationId xmlns:a16="http://schemas.microsoft.com/office/drawing/2014/main" xmlns="" id="{20D53769-888E-4B9F-9B7E-FD70653FB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85084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43">
            <a:extLst>
              <a:ext uri="{FF2B5EF4-FFF2-40B4-BE49-F238E27FC236}">
                <a16:creationId xmlns:a16="http://schemas.microsoft.com/office/drawing/2014/main" xmlns="" id="{9CB8086B-E67B-4464-8DF9-98B7B9013A6A}"/>
              </a:ext>
            </a:extLst>
          </p:cNvPr>
          <p:cNvSpPr txBox="1"/>
          <p:nvPr/>
        </p:nvSpPr>
        <p:spPr>
          <a:xfrm>
            <a:off x="3491881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76" name="Picture 4">
            <a:extLst>
              <a:ext uri="{FF2B5EF4-FFF2-40B4-BE49-F238E27FC236}">
                <a16:creationId xmlns:a16="http://schemas.microsoft.com/office/drawing/2014/main" xmlns="" id="{E044945D-7185-423D-9155-C53619DA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7" y="4185084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43">
            <a:extLst>
              <a:ext uri="{FF2B5EF4-FFF2-40B4-BE49-F238E27FC236}">
                <a16:creationId xmlns:a16="http://schemas.microsoft.com/office/drawing/2014/main" xmlns="" id="{9D2BF711-2D3B-4890-8D96-F2A430EFCF6E}"/>
              </a:ext>
            </a:extLst>
          </p:cNvPr>
          <p:cNvSpPr txBox="1"/>
          <p:nvPr/>
        </p:nvSpPr>
        <p:spPr>
          <a:xfrm>
            <a:off x="4535996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</a:p>
        </p:txBody>
      </p:sp>
      <p:pic>
        <p:nvPicPr>
          <p:cNvPr id="88" name="Picture 4">
            <a:extLst>
              <a:ext uri="{FF2B5EF4-FFF2-40B4-BE49-F238E27FC236}">
                <a16:creationId xmlns:a16="http://schemas.microsoft.com/office/drawing/2014/main" xmlns="" id="{9B11F758-A352-40E2-ADF8-A8C401D5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85084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446919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삼각형의 넓이를 구해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56578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427619" y="25042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305C2BC7-246E-421E-AC66-543075BDE42C}"/>
              </a:ext>
            </a:extLst>
          </p:cNvPr>
          <p:cNvSpPr txBox="1"/>
          <p:nvPr/>
        </p:nvSpPr>
        <p:spPr>
          <a:xfrm>
            <a:off x="5652120" y="4203750"/>
            <a:ext cx="54660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A067187B-A36D-4EDA-88E8-DDE7D3A9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6" y="4185084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2A509304-0643-475F-830F-C87EF6B6016F}"/>
              </a:ext>
            </a:extLst>
          </p:cNvPr>
          <p:cNvSpPr/>
          <p:nvPr/>
        </p:nvSpPr>
        <p:spPr>
          <a:xfrm>
            <a:off x="5777150" y="527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xmlns="" id="{6F17BA91-AFFF-410A-96B3-1422E8B197A5}"/>
              </a:ext>
            </a:extLst>
          </p:cNvPr>
          <p:cNvSpPr txBox="1"/>
          <p:nvPr/>
        </p:nvSpPr>
        <p:spPr>
          <a:xfrm>
            <a:off x="2099913" y="4597258"/>
            <a:ext cx="108012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4×3÷2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49F2D27-87CC-46E0-A0E4-3B20CC256544}"/>
              </a:ext>
            </a:extLst>
          </p:cNvPr>
          <p:cNvSpPr/>
          <p:nvPr/>
        </p:nvSpPr>
        <p:spPr>
          <a:xfrm>
            <a:off x="1950589" y="45965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xmlns="" id="{DD0C540B-5343-4201-9C3F-C4BA08A07677}"/>
              </a:ext>
            </a:extLst>
          </p:cNvPr>
          <p:cNvSpPr txBox="1"/>
          <p:nvPr/>
        </p:nvSpPr>
        <p:spPr>
          <a:xfrm>
            <a:off x="3196770" y="4597258"/>
            <a:ext cx="108012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4×3÷2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D1E2D54D-389C-476B-9EC6-A5EE4E939DB5}"/>
              </a:ext>
            </a:extLst>
          </p:cNvPr>
          <p:cNvSpPr/>
          <p:nvPr/>
        </p:nvSpPr>
        <p:spPr>
          <a:xfrm>
            <a:off x="3047446" y="45965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xmlns="" id="{D0BFCE91-25F0-41B3-AAD4-85A94ABBC77B}"/>
              </a:ext>
            </a:extLst>
          </p:cNvPr>
          <p:cNvSpPr txBox="1"/>
          <p:nvPr/>
        </p:nvSpPr>
        <p:spPr>
          <a:xfrm>
            <a:off x="4276890" y="4597258"/>
            <a:ext cx="108012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4×3÷2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00A4F629-A84C-454B-9997-9437B8594076}"/>
              </a:ext>
            </a:extLst>
          </p:cNvPr>
          <p:cNvSpPr/>
          <p:nvPr/>
        </p:nvSpPr>
        <p:spPr>
          <a:xfrm>
            <a:off x="4127566" y="45965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>
            <a:extLst>
              <a:ext uri="{FF2B5EF4-FFF2-40B4-BE49-F238E27FC236}">
                <a16:creationId xmlns:a16="http://schemas.microsoft.com/office/drawing/2014/main" xmlns="" id="{A20E3FAD-6E5C-4B5F-B2B6-4C9124DF0F26}"/>
              </a:ext>
            </a:extLst>
          </p:cNvPr>
          <p:cNvSpPr txBox="1"/>
          <p:nvPr/>
        </p:nvSpPr>
        <p:spPr>
          <a:xfrm>
            <a:off x="5363280" y="4597258"/>
            <a:ext cx="108012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4×3÷2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C95158D9-0C79-4EDF-A090-C3B061D0B73B}"/>
              </a:ext>
            </a:extLst>
          </p:cNvPr>
          <p:cNvSpPr/>
          <p:nvPr/>
        </p:nvSpPr>
        <p:spPr>
          <a:xfrm>
            <a:off x="5213956" y="45965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14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1EF4EDFB-9898-427F-8D42-F3161B68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56" y="1971598"/>
            <a:ext cx="5767134" cy="132354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6AA5A65-FB88-436B-A115-D82231ACD9AE}"/>
              </a:ext>
            </a:extLst>
          </p:cNvPr>
          <p:cNvSpPr/>
          <p:nvPr/>
        </p:nvSpPr>
        <p:spPr>
          <a:xfrm>
            <a:off x="65312" y="692695"/>
            <a:ext cx="6918956" cy="722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7D1C35E-6728-429A-AB46-B12F04B8477A}"/>
              </a:ext>
            </a:extLst>
          </p:cNvPr>
          <p:cNvSpPr txBox="1"/>
          <p:nvPr/>
        </p:nvSpPr>
        <p:spPr>
          <a:xfrm>
            <a:off x="389042" y="686262"/>
            <a:ext cx="662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밑변의 길이와 높이가 각각 같은 삼각형의 넓이를 비교해 봅시다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7B5D433B-636D-4183-B9BD-8DD9EAAF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05" y="786431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그림은 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그대로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클릭 시 정답과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6">
            <a:extLst>
              <a:ext uri="{FF2B5EF4-FFF2-40B4-BE49-F238E27FC236}">
                <a16:creationId xmlns:a16="http://schemas.microsoft.com/office/drawing/2014/main" xmlns="" id="{C56BB8E9-97D4-4104-8864-DC03DB27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51" y="540225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5397738" y="12263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xmlns="" id="{0E1BC233-DF45-4E9A-8249-4A6D9D6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xmlns="" id="{B8359210-7396-46EC-9EA3-3EBC25F9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2E338223-64AF-438C-A11C-FB2A06390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xmlns="" id="{2ECF22F4-A4E7-4E1C-8705-1A9D43DED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F3326C7-61A9-4899-BF6D-C67ECAFAAC43}"/>
              </a:ext>
            </a:extLst>
          </p:cNvPr>
          <p:cNvSpPr/>
          <p:nvPr/>
        </p:nvSpPr>
        <p:spPr>
          <a:xfrm>
            <a:off x="6353527" y="1148193"/>
            <a:ext cx="630741" cy="255591"/>
          </a:xfrm>
          <a:prstGeom prst="rect">
            <a:avLst/>
          </a:prstGeom>
          <a:solidFill>
            <a:srgbClr val="A46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C4895AB-374F-42AC-81E9-D12D6671C28F}"/>
              </a:ext>
            </a:extLst>
          </p:cNvPr>
          <p:cNvSpPr/>
          <p:nvPr/>
        </p:nvSpPr>
        <p:spPr>
          <a:xfrm>
            <a:off x="5702967" y="1148194"/>
            <a:ext cx="630741" cy="256556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물음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43">
            <a:extLst>
              <a:ext uri="{FF2B5EF4-FFF2-40B4-BE49-F238E27FC236}">
                <a16:creationId xmlns:a16="http://schemas.microsoft.com/office/drawing/2014/main" xmlns="" id="{F626228E-8771-45A3-8649-5ABB9C52A8D6}"/>
              </a:ext>
            </a:extLst>
          </p:cNvPr>
          <p:cNvSpPr txBox="1"/>
          <p:nvPr/>
        </p:nvSpPr>
        <p:spPr>
          <a:xfrm>
            <a:off x="302614" y="1446919"/>
            <a:ext cx="66816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알게 된 점을 이야기해 보세요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BA45E58B-FB4A-4C04-AB17-3E8EDD3E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0" y="156578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5903AB0-AE62-4CC1-AFD9-4292F2192094}"/>
              </a:ext>
            </a:extLst>
          </p:cNvPr>
          <p:cNvSpPr/>
          <p:nvPr/>
        </p:nvSpPr>
        <p:spPr>
          <a:xfrm>
            <a:off x="427619" y="25042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98A7867-06F5-4785-9896-F3851DDF0D93}"/>
              </a:ext>
            </a:extLst>
          </p:cNvPr>
          <p:cNvSpPr/>
          <p:nvPr/>
        </p:nvSpPr>
        <p:spPr bwMode="auto">
          <a:xfrm>
            <a:off x="460442" y="3860382"/>
            <a:ext cx="63078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4AF66CA-1CAA-4B08-8FF4-E1F68A2DE028}"/>
              </a:ext>
            </a:extLst>
          </p:cNvPr>
          <p:cNvSpPr/>
          <p:nvPr/>
        </p:nvSpPr>
        <p:spPr>
          <a:xfrm>
            <a:off x="772382" y="3888603"/>
            <a:ext cx="6147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밑변의 길이와 높이가 같으면 모양이 각각 달라도 넓이는 </a:t>
            </a:r>
            <a:endParaRPr lang="en-US" altLang="ko-KR" sz="18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같습니다</a:t>
            </a:r>
            <a:r>
              <a:rPr lang="en-US" altLang="ko-KR" sz="18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F2EC68D8-5743-4B77-8237-0996737D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" y="3953808"/>
            <a:ext cx="271901" cy="21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772C11AB-BDBB-4EC1-B7B6-9514EB71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03" y="3770372"/>
            <a:ext cx="180020" cy="18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AC5AF1F-BBEB-4E8B-8967-2F57ECE4D615}"/>
              </a:ext>
            </a:extLst>
          </p:cNvPr>
          <p:cNvSpPr/>
          <p:nvPr/>
        </p:nvSpPr>
        <p:spPr>
          <a:xfrm>
            <a:off x="5777150" y="52720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AC5AF1F-BBEB-4E8B-8967-2F57ECE4D615}"/>
              </a:ext>
            </a:extLst>
          </p:cNvPr>
          <p:cNvSpPr/>
          <p:nvPr/>
        </p:nvSpPr>
        <p:spPr>
          <a:xfrm>
            <a:off x="398600" y="36664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59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6C2FE0-23A7-42F5-9565-6CC96962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2" y="1050386"/>
            <a:ext cx="6708862" cy="4155316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64447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3508" y="944724"/>
            <a:ext cx="6771756" cy="428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43508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893" y="1490165"/>
            <a:ext cx="345594" cy="2586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502" y="14871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1580" y="5949280"/>
            <a:ext cx="4842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https://cdata2.tsherpa.co.kr/tsherpa/MultiMedia/Flash/2020/curri/index.html?flashxmlnum=yuni4856&amp;classa=A8-C1-41-MM-MM-04-03-04-0-0-0-0&amp;classno=MM_41_04/suh_0404_02_0004/suh_0404_02_0004_301_1.html</a:t>
            </a:r>
            <a:r>
              <a:rPr lang="en-US" altLang="ko-KR" sz="1000" dirty="0"/>
              <a:t>   </a:t>
            </a:r>
            <a:endParaRPr lang="ko-KR" altLang="en-US" sz="1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31" y="157330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xmlns="" id="{CCC709E8-6BC5-444E-8003-D0B390A8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684" y="281893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xmlns="" id="{B08D29BE-F3E7-489A-8C8A-2E2403E71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941" y="366659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0633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B4494A-566E-4868-BC5F-CB0EFF0A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50387"/>
            <a:ext cx="6634120" cy="4073341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52471"/>
              </p:ext>
            </p:extLst>
          </p:nvPr>
        </p:nvGraphicFramePr>
        <p:xfrm>
          <a:off x="6984268" y="692696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http://cdata.tsherpa.co.kr/tsherpa/MultiMedia/Flash/2020/curri/index.html?flashxmlnum=soboro2&amp;classa=A8-C1-62-KK-KA-02-03-04-0-0-0-0&amp;classno=AA_SAMPLE/nproto_sample/DA/nproto_㎝n_912.html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85932BA-F6DA-4A2A-B7F7-1AAB8A33090D}"/>
              </a:ext>
            </a:extLst>
          </p:cNvPr>
          <p:cNvSpPr/>
          <p:nvPr/>
        </p:nvSpPr>
        <p:spPr>
          <a:xfrm>
            <a:off x="281144" y="4613341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2AE52C04-8510-46F8-BCE5-45C92310BD38}"/>
              </a:ext>
            </a:extLst>
          </p:cNvPr>
          <p:cNvSpPr/>
          <p:nvPr/>
        </p:nvSpPr>
        <p:spPr>
          <a:xfrm>
            <a:off x="359981" y="439426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39">
            <a:extLst>
              <a:ext uri="{FF2B5EF4-FFF2-40B4-BE49-F238E27FC236}">
                <a16:creationId xmlns:a16="http://schemas.microsoft.com/office/drawing/2014/main" xmlns="" id="{645117AD-1D18-41E6-9657-B3E4AB19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69" y="4066053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4296"/>
              </p:ext>
            </p:extLst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 문제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0" y="997555"/>
            <a:ext cx="6634120" cy="407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0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이등변 삼각형 3">
            <a:extLst>
              <a:ext uri="{FF2B5EF4-FFF2-40B4-BE49-F238E27FC236}">
                <a16:creationId xmlns:a16="http://schemas.microsoft.com/office/drawing/2014/main" xmlns="" id="{88ADB18C-9196-4403-83A4-98017DCFE064}"/>
              </a:ext>
            </a:extLst>
          </p:cNvPr>
          <p:cNvSpPr/>
          <p:nvPr/>
        </p:nvSpPr>
        <p:spPr bwMode="auto">
          <a:xfrm>
            <a:off x="1628236" y="2630639"/>
            <a:ext cx="1514699" cy="1726075"/>
          </a:xfrm>
          <a:custGeom>
            <a:avLst/>
            <a:gdLst>
              <a:gd name="connsiteX0" fmla="*/ 0 w 1100362"/>
              <a:gd name="connsiteY0" fmla="*/ 1752269 h 1752269"/>
              <a:gd name="connsiteX1" fmla="*/ 0 w 1100362"/>
              <a:gd name="connsiteY1" fmla="*/ 0 h 1752269"/>
              <a:gd name="connsiteX2" fmla="*/ 1100362 w 1100362"/>
              <a:gd name="connsiteY2" fmla="*/ 1752269 h 1752269"/>
              <a:gd name="connsiteX3" fmla="*/ 0 w 1100362"/>
              <a:gd name="connsiteY3" fmla="*/ 1752269 h 1752269"/>
              <a:gd name="connsiteX0" fmla="*/ 0 w 1514699"/>
              <a:gd name="connsiteY0" fmla="*/ 1752269 h 1752269"/>
              <a:gd name="connsiteX1" fmla="*/ 414337 w 1514699"/>
              <a:gd name="connsiteY1" fmla="*/ 0 h 1752269"/>
              <a:gd name="connsiteX2" fmla="*/ 1514699 w 1514699"/>
              <a:gd name="connsiteY2" fmla="*/ 1752269 h 1752269"/>
              <a:gd name="connsiteX3" fmla="*/ 0 w 1514699"/>
              <a:gd name="connsiteY3" fmla="*/ 1752269 h 1752269"/>
              <a:gd name="connsiteX0" fmla="*/ 0 w 1514699"/>
              <a:gd name="connsiteY0" fmla="*/ 1726075 h 1726075"/>
              <a:gd name="connsiteX1" fmla="*/ 416718 w 1514699"/>
              <a:gd name="connsiteY1" fmla="*/ 0 h 1726075"/>
              <a:gd name="connsiteX2" fmla="*/ 1514699 w 1514699"/>
              <a:gd name="connsiteY2" fmla="*/ 1726075 h 1726075"/>
              <a:gd name="connsiteX3" fmla="*/ 0 w 1514699"/>
              <a:gd name="connsiteY3" fmla="*/ 1726075 h 172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99" h="1726075">
                <a:moveTo>
                  <a:pt x="0" y="1726075"/>
                </a:moveTo>
                <a:lnTo>
                  <a:pt x="416718" y="0"/>
                </a:lnTo>
                <a:lnTo>
                  <a:pt x="1514699" y="1726075"/>
                </a:lnTo>
                <a:lnTo>
                  <a:pt x="0" y="1726075"/>
                </a:lnTo>
                <a:close/>
              </a:path>
            </a:pathLst>
          </a:custGeom>
          <a:solidFill>
            <a:srgbClr val="54D45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13767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3,4,5</a:t>
                      </a:r>
                      <a:r>
                        <a:rPr kumimoji="0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손가락 약물 클릭 시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파란색 정답이 나타남</a:t>
                      </a: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파란색 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정답은 </a:t>
                      </a:r>
                      <a:r>
                        <a:rPr lang="ko-KR" altLang="en-US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처음에 나타나지 않음</a:t>
                      </a:r>
                      <a:r>
                        <a:rPr lang="en-US" altLang="ko-KR" sz="1000" kern="12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FF216B91-3EEF-4940-A073-06B14ECB290D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2870122"/>
            <a:chExt cx="2553484" cy="252028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xmlns="" id="{8EFEE045-6824-4F92-BB1E-1889ECE6346B}"/>
                </a:ext>
              </a:extLst>
            </p:cNvPr>
            <p:cNvSpPr/>
            <p:nvPr/>
          </p:nvSpPr>
          <p:spPr>
            <a:xfrm>
              <a:off x="7325566" y="2870122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순서도: 대체 처리 107">
              <a:extLst>
                <a:ext uri="{FF2B5EF4-FFF2-40B4-BE49-F238E27FC236}">
                  <a16:creationId xmlns:a16="http://schemas.microsoft.com/office/drawing/2014/main" xmlns="" id="{4AF7E418-A76A-4501-B484-5F1589B6F98F}"/>
                </a:ext>
              </a:extLst>
            </p:cNvPr>
            <p:cNvSpPr/>
            <p:nvPr/>
          </p:nvSpPr>
          <p:spPr>
            <a:xfrm>
              <a:off x="7846434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순서도: 대체 처리 108">
              <a:extLst>
                <a:ext uri="{FF2B5EF4-FFF2-40B4-BE49-F238E27FC236}">
                  <a16:creationId xmlns:a16="http://schemas.microsoft.com/office/drawing/2014/main" xmlns="" id="{82605B57-27BE-47A3-B075-A422B1113108}"/>
                </a:ext>
              </a:extLst>
            </p:cNvPr>
            <p:cNvSpPr/>
            <p:nvPr/>
          </p:nvSpPr>
          <p:spPr>
            <a:xfrm>
              <a:off x="8367302" y="2870122"/>
              <a:ext cx="482514" cy="252028"/>
            </a:xfrm>
            <a:prstGeom prst="flowChartAlternateProcess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xmlns="" id="{3A5904D6-22CB-4360-957B-D0E3F9AFFE8D}"/>
                </a:ext>
              </a:extLst>
            </p:cNvPr>
            <p:cNvSpPr/>
            <p:nvPr/>
          </p:nvSpPr>
          <p:spPr>
            <a:xfrm>
              <a:off x="8881919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순서도: 대체 처리 110">
              <a:extLst>
                <a:ext uri="{FF2B5EF4-FFF2-40B4-BE49-F238E27FC236}">
                  <a16:creationId xmlns:a16="http://schemas.microsoft.com/office/drawing/2014/main" xmlns="" id="{F5EB6171-FB5D-478B-ABA7-D2B3BDD665F7}"/>
                </a:ext>
              </a:extLst>
            </p:cNvPr>
            <p:cNvSpPr/>
            <p:nvPr/>
          </p:nvSpPr>
          <p:spPr>
            <a:xfrm>
              <a:off x="9396536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DD43B7DA-2773-45A5-B01D-D45DFD3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2485FB67-DCFE-4CA8-834A-74326DE28023}"/>
              </a:ext>
            </a:extLst>
          </p:cNvPr>
          <p:cNvSpPr/>
          <p:nvPr/>
        </p:nvSpPr>
        <p:spPr>
          <a:xfrm>
            <a:off x="737826" y="5824458"/>
            <a:ext cx="6225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http://cdata.tsherpa.co.kr/tsherpa/MultiMedia/Flash/2020/curri/index.html?flashxmlnum=soboro2&amp;classa=A8-C1-62-KK-KA-02-03-04-0-0-0-0&amp;classno=AA_SAMPLE/nproto_sample/DA/nproto_㎝n_914.html</a:t>
            </a:r>
            <a:r>
              <a:rPr lang="ko-KR" altLang="en-US" dirty="0"/>
              <a:t> 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5EBCD914-9BD9-4E2B-B649-A6D929D75C5D}"/>
              </a:ext>
            </a:extLst>
          </p:cNvPr>
          <p:cNvSpPr txBox="1"/>
          <p:nvPr/>
        </p:nvSpPr>
        <p:spPr>
          <a:xfrm>
            <a:off x="56564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밑변이 다음과 같을 때 높이를 표시해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B8995781-32E2-4F18-B384-DBEDB2F1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xmlns="" id="{4B8195B8-34EB-42E4-B8D6-7CC493C16C1B}"/>
              </a:ext>
            </a:extLst>
          </p:cNvPr>
          <p:cNvSpPr/>
          <p:nvPr/>
        </p:nvSpPr>
        <p:spPr bwMode="auto">
          <a:xfrm rot="5400000" flipV="1">
            <a:off x="2288741" y="3707594"/>
            <a:ext cx="200024" cy="1498265"/>
          </a:xfrm>
          <a:prstGeom prst="rightBracket">
            <a:avLst>
              <a:gd name="adj" fmla="val 374521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E5AF35FE-6BD6-4ECF-ACC2-8F4AA1994EA7}"/>
              </a:ext>
            </a:extLst>
          </p:cNvPr>
          <p:cNvSpPr txBox="1"/>
          <p:nvPr/>
        </p:nvSpPr>
        <p:spPr>
          <a:xfrm>
            <a:off x="2020104" y="4412723"/>
            <a:ext cx="5653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spc="-300" dirty="0">
                <a:latin typeface="맑은 고딕" pitchFamily="50" charset="-127"/>
                <a:ea typeface="맑은 고딕" pitchFamily="50" charset="-127"/>
              </a:rPr>
              <a:t>밑변</a:t>
            </a:r>
            <a:endParaRPr lang="en-US" altLang="ko-KR" sz="18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이등변 삼각형 3">
            <a:extLst>
              <a:ext uri="{FF2B5EF4-FFF2-40B4-BE49-F238E27FC236}">
                <a16:creationId xmlns:a16="http://schemas.microsoft.com/office/drawing/2014/main" xmlns="" id="{0A9B10E6-9225-450D-A378-8A96C6079658}"/>
              </a:ext>
            </a:extLst>
          </p:cNvPr>
          <p:cNvSpPr/>
          <p:nvPr/>
        </p:nvSpPr>
        <p:spPr bwMode="auto">
          <a:xfrm rot="3897881" flipH="1">
            <a:off x="4120209" y="2877900"/>
            <a:ext cx="1761472" cy="932587"/>
          </a:xfrm>
          <a:custGeom>
            <a:avLst/>
            <a:gdLst>
              <a:gd name="connsiteX0" fmla="*/ 0 w 1100362"/>
              <a:gd name="connsiteY0" fmla="*/ 1752269 h 1752269"/>
              <a:gd name="connsiteX1" fmla="*/ 0 w 1100362"/>
              <a:gd name="connsiteY1" fmla="*/ 0 h 1752269"/>
              <a:gd name="connsiteX2" fmla="*/ 1100362 w 1100362"/>
              <a:gd name="connsiteY2" fmla="*/ 1752269 h 1752269"/>
              <a:gd name="connsiteX3" fmla="*/ 0 w 1100362"/>
              <a:gd name="connsiteY3" fmla="*/ 1752269 h 1752269"/>
              <a:gd name="connsiteX0" fmla="*/ 0 w 1514699"/>
              <a:gd name="connsiteY0" fmla="*/ 1752269 h 1752269"/>
              <a:gd name="connsiteX1" fmla="*/ 414337 w 1514699"/>
              <a:gd name="connsiteY1" fmla="*/ 0 h 1752269"/>
              <a:gd name="connsiteX2" fmla="*/ 1514699 w 1514699"/>
              <a:gd name="connsiteY2" fmla="*/ 1752269 h 1752269"/>
              <a:gd name="connsiteX3" fmla="*/ 0 w 1514699"/>
              <a:gd name="connsiteY3" fmla="*/ 1752269 h 1752269"/>
              <a:gd name="connsiteX0" fmla="*/ 0 w 1514699"/>
              <a:gd name="connsiteY0" fmla="*/ 1726075 h 1726075"/>
              <a:gd name="connsiteX1" fmla="*/ 416718 w 1514699"/>
              <a:gd name="connsiteY1" fmla="*/ 0 h 1726075"/>
              <a:gd name="connsiteX2" fmla="*/ 1514699 w 1514699"/>
              <a:gd name="connsiteY2" fmla="*/ 1726075 h 1726075"/>
              <a:gd name="connsiteX3" fmla="*/ 0 w 1514699"/>
              <a:gd name="connsiteY3" fmla="*/ 1726075 h 172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99" h="1726075">
                <a:moveTo>
                  <a:pt x="0" y="1726075"/>
                </a:moveTo>
                <a:lnTo>
                  <a:pt x="416718" y="0"/>
                </a:lnTo>
                <a:lnTo>
                  <a:pt x="1514699" y="1726075"/>
                </a:lnTo>
                <a:lnTo>
                  <a:pt x="0" y="1726075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E5DABA9-3783-4909-A923-A36744E866CC}"/>
              </a:ext>
            </a:extLst>
          </p:cNvPr>
          <p:cNvGrpSpPr/>
          <p:nvPr/>
        </p:nvGrpSpPr>
        <p:grpSpPr>
          <a:xfrm flipH="1">
            <a:off x="1865876" y="4177343"/>
            <a:ext cx="174519" cy="174519"/>
            <a:chOff x="1511660" y="3880299"/>
            <a:chExt cx="233774" cy="23377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49767232-941C-4908-AC04-80E92B0AEF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A71D9880-2AAD-4B44-8241-601C47A3FC5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7EAE9D6-890B-4F97-AE66-893A65458D03}"/>
              </a:ext>
            </a:extLst>
          </p:cNvPr>
          <p:cNvCxnSpPr/>
          <p:nvPr/>
        </p:nvCxnSpPr>
        <p:spPr bwMode="auto">
          <a:xfrm flipV="1">
            <a:off x="2049919" y="2633020"/>
            <a:ext cx="0" cy="1721224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xmlns="" id="{0749643B-8D75-4D4F-89F1-ECD9F33EEEEC}"/>
              </a:ext>
            </a:extLst>
          </p:cNvPr>
          <p:cNvSpPr/>
          <p:nvPr/>
        </p:nvSpPr>
        <p:spPr bwMode="auto">
          <a:xfrm rot="10800000" flipH="1">
            <a:off x="2059246" y="2653803"/>
            <a:ext cx="200024" cy="1698060"/>
          </a:xfrm>
          <a:prstGeom prst="rightBracket">
            <a:avLst>
              <a:gd name="adj" fmla="val 424464"/>
            </a:avLst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xmlns="" id="{35C84E2F-F16B-4CA1-92EC-D7010C94C56D}"/>
              </a:ext>
            </a:extLst>
          </p:cNvPr>
          <p:cNvSpPr txBox="1"/>
          <p:nvPr/>
        </p:nvSpPr>
        <p:spPr>
          <a:xfrm>
            <a:off x="2193290" y="3560538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25D7F073-AB76-4054-87A3-210EAA224841}"/>
              </a:ext>
            </a:extLst>
          </p:cNvPr>
          <p:cNvSpPr/>
          <p:nvPr/>
        </p:nvSpPr>
        <p:spPr bwMode="auto">
          <a:xfrm rot="9301833">
            <a:off x="4383308" y="2726348"/>
            <a:ext cx="200024" cy="1748257"/>
          </a:xfrm>
          <a:prstGeom prst="rightBracket">
            <a:avLst>
              <a:gd name="adj" fmla="val 312654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E15429D6-9AFB-4F62-B3D5-66A87BDB5842}"/>
              </a:ext>
            </a:extLst>
          </p:cNvPr>
          <p:cNvSpPr txBox="1"/>
          <p:nvPr/>
        </p:nvSpPr>
        <p:spPr>
          <a:xfrm>
            <a:off x="4013009" y="3562517"/>
            <a:ext cx="5653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spc="-300" dirty="0">
                <a:latin typeface="맑은 고딕" pitchFamily="50" charset="-127"/>
                <a:ea typeface="맑은 고딕" pitchFamily="50" charset="-127"/>
              </a:rPr>
              <a:t>밑변</a:t>
            </a:r>
            <a:endParaRPr lang="en-US" altLang="ko-KR" sz="1800" spc="-3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680E526-C72D-4AA8-BB5B-2A27EADC798E}"/>
              </a:ext>
            </a:extLst>
          </p:cNvPr>
          <p:cNvCxnSpPr>
            <a:cxnSpLocks/>
          </p:cNvCxnSpPr>
          <p:nvPr/>
        </p:nvCxnSpPr>
        <p:spPr bwMode="auto">
          <a:xfrm flipV="1">
            <a:off x="4737438" y="3518886"/>
            <a:ext cx="853623" cy="359929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9284244E-76C6-4045-B426-2F8C9A3E7C49}"/>
              </a:ext>
            </a:extLst>
          </p:cNvPr>
          <p:cNvGrpSpPr/>
          <p:nvPr/>
        </p:nvGrpSpPr>
        <p:grpSpPr>
          <a:xfrm rot="9320378" flipH="1">
            <a:off x="4770649" y="3842611"/>
            <a:ext cx="174519" cy="174519"/>
            <a:chOff x="1511660" y="3880299"/>
            <a:chExt cx="233774" cy="233774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7F434D55-B7EA-413B-9F00-8CB02276128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4AB25C07-2782-4FEE-83D4-FCC98B53716B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0" name="오른쪽 대괄호 59">
            <a:extLst>
              <a:ext uri="{FF2B5EF4-FFF2-40B4-BE49-F238E27FC236}">
                <a16:creationId xmlns:a16="http://schemas.microsoft.com/office/drawing/2014/main" xmlns="" id="{8EEE00C8-C863-43DC-880D-2135644178B6}"/>
              </a:ext>
            </a:extLst>
          </p:cNvPr>
          <p:cNvSpPr/>
          <p:nvPr/>
        </p:nvSpPr>
        <p:spPr bwMode="auto">
          <a:xfrm rot="4125418" flipH="1">
            <a:off x="5018649" y="3138695"/>
            <a:ext cx="200024" cy="920383"/>
          </a:xfrm>
          <a:prstGeom prst="rightBracket">
            <a:avLst>
              <a:gd name="adj" fmla="val 230068"/>
            </a:avLst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3" name="TextBox 43">
            <a:extLst>
              <a:ext uri="{FF2B5EF4-FFF2-40B4-BE49-F238E27FC236}">
                <a16:creationId xmlns:a16="http://schemas.microsoft.com/office/drawing/2014/main" xmlns="" id="{2281BA1B-881B-439E-98B9-25899EE24C33}"/>
              </a:ext>
            </a:extLst>
          </p:cNvPr>
          <p:cNvSpPr txBox="1"/>
          <p:nvPr/>
        </p:nvSpPr>
        <p:spPr>
          <a:xfrm>
            <a:off x="4526744" y="3148473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71700" y="35370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86" y="362775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14981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/>
          <p:cNvSpPr/>
          <p:nvPr/>
        </p:nvSpPr>
        <p:spPr>
          <a:xfrm>
            <a:off x="5004169" y="332098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467279" y="512782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97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넓이를 구해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4809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252899-5FAF-41CA-B985-9A055BDD5E19}"/>
              </a:ext>
            </a:extLst>
          </p:cNvPr>
          <p:cNvSpPr/>
          <p:nvPr/>
        </p:nvSpPr>
        <p:spPr>
          <a:xfrm>
            <a:off x="3818923" y="438751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320BCB6-3263-488B-9269-55FF52CBBAA1}"/>
              </a:ext>
            </a:extLst>
          </p:cNvPr>
          <p:cNvSpPr txBox="1"/>
          <p:nvPr/>
        </p:nvSpPr>
        <p:spPr>
          <a:xfrm>
            <a:off x="3029175" y="4379644"/>
            <a:ext cx="82155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839739D0-6101-4299-BE5B-E0079C0A96FF}"/>
              </a:ext>
            </a:extLst>
          </p:cNvPr>
          <p:cNvSpPr txBox="1"/>
          <p:nvPr/>
        </p:nvSpPr>
        <p:spPr>
          <a:xfrm>
            <a:off x="3029176" y="4384838"/>
            <a:ext cx="82155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86EF77A8-E35E-49EB-AB18-F0E1BA6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03" y="47261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55734" y="2785425"/>
            <a:ext cx="200024" cy="2226995"/>
          </a:xfrm>
          <a:prstGeom prst="rightBracket">
            <a:avLst>
              <a:gd name="adj" fmla="val 374521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360674" y="3815752"/>
            <a:ext cx="5842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9EF4B41B-29E6-46A1-A845-5C7DF0DED641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24ABDE0-23A4-4B7D-AFDD-4286BAC46DEB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217BE618-78E2-44D6-AFCF-F1CD62027174}"/>
              </a:ext>
            </a:extLst>
          </p:cNvPr>
          <p:cNvSpPr/>
          <p:nvPr/>
        </p:nvSpPr>
        <p:spPr bwMode="auto">
          <a:xfrm>
            <a:off x="2442248" y="2624950"/>
            <a:ext cx="2228570" cy="1182003"/>
          </a:xfrm>
          <a:prstGeom prst="triangle">
            <a:avLst>
              <a:gd name="adj" fmla="val 87428"/>
            </a:avLst>
          </a:pr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45D4A65-65F1-4FEB-A365-F3C6B87BBF38}"/>
              </a:ext>
            </a:extLst>
          </p:cNvPr>
          <p:cNvGrpSpPr/>
          <p:nvPr/>
        </p:nvGrpSpPr>
        <p:grpSpPr>
          <a:xfrm>
            <a:off x="4386472" y="3661234"/>
            <a:ext cx="144762" cy="144762"/>
            <a:chOff x="1511660" y="3880299"/>
            <a:chExt cx="233774" cy="233774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CC9CE451-8775-48AD-AD54-3F1EF9574C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D9E41227-27AB-4DF3-9489-41BB2F58B9EB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EEE206F2-3F53-4550-87CB-CA3262ACDF7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81906" y="2630415"/>
            <a:ext cx="0" cy="11808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>
            <a:off x="4180308" y="2632650"/>
            <a:ext cx="200024" cy="1161998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A0C67C6D-3A3E-4AA7-B7A9-580FE7371149}"/>
              </a:ext>
            </a:extLst>
          </p:cNvPr>
          <p:cNvSpPr txBox="1"/>
          <p:nvPr/>
        </p:nvSpPr>
        <p:spPr>
          <a:xfrm>
            <a:off x="3540590" y="3048869"/>
            <a:ext cx="821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6BC749C1-A700-40E7-8B6F-F40A2496E31A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0CA2A720-1A86-433D-B6EB-6A4170DD4D3A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3C528A7A-F38A-46EB-B4C8-A1D5572681AF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DD8212EB-E4A2-42C6-AC87-1696DBD1DCF3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A1AF592C-A98E-4DF0-8659-81975E214398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756F4C1D-DCD4-48D9-9420-6B776AB3CAFD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2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C8274528-0900-483D-AA3D-599504E6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9" y="1386231"/>
            <a:ext cx="3447734" cy="21301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3851920" y="2327230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클릭 시 정답과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27735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어떤 도형을 찾을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93886" y="2369620"/>
            <a:ext cx="275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삼각형을 찾을 수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66" y="2671591"/>
            <a:ext cx="360000" cy="355000"/>
          </a:xfrm>
          <a:prstGeom prst="rect">
            <a:avLst/>
          </a:prstGeom>
        </p:spPr>
      </p:pic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40601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64" y="349867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356526" y="320657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30254" y="26715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7148ACD-C802-41CB-9DE3-C328881F9B77}"/>
              </a:ext>
            </a:extLst>
          </p:cNvPr>
          <p:cNvSpPr/>
          <p:nvPr/>
        </p:nvSpPr>
        <p:spPr>
          <a:xfrm>
            <a:off x="3818923" y="438751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6DE6531-7387-49BE-9A7C-53C694EE73A3}"/>
              </a:ext>
            </a:extLst>
          </p:cNvPr>
          <p:cNvSpPr txBox="1"/>
          <p:nvPr/>
        </p:nvSpPr>
        <p:spPr>
          <a:xfrm>
            <a:off x="3029175" y="4379644"/>
            <a:ext cx="821551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3E5030F7-B556-4919-8323-A4844BF56EAA}"/>
              </a:ext>
            </a:extLst>
          </p:cNvPr>
          <p:cNvSpPr txBox="1"/>
          <p:nvPr/>
        </p:nvSpPr>
        <p:spPr>
          <a:xfrm>
            <a:off x="3029176" y="4384838"/>
            <a:ext cx="821551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</a:p>
        </p:txBody>
      </p:sp>
      <p:pic>
        <p:nvPicPr>
          <p:cNvPr id="56" name="Picture 4">
            <a:extLst>
              <a:ext uri="{FF2B5EF4-FFF2-40B4-BE49-F238E27FC236}">
                <a16:creationId xmlns:a16="http://schemas.microsoft.com/office/drawing/2014/main" xmlns="" id="{F918AC00-B52B-49B0-A71F-20F302B04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03" y="472616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42373AE9-B3B5-4893-BA1B-95E665A0EEAF}"/>
              </a:ext>
            </a:extLst>
          </p:cNvPr>
          <p:cNvGrpSpPr/>
          <p:nvPr/>
        </p:nvGrpSpPr>
        <p:grpSpPr>
          <a:xfrm>
            <a:off x="388178" y="3960136"/>
            <a:ext cx="6349592" cy="1241420"/>
            <a:chOff x="-116689" y="3625604"/>
            <a:chExt cx="6349592" cy="124142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7934F5C3-E6BA-4763-9D19-F67EC0AB646C}"/>
                </a:ext>
              </a:extLst>
            </p:cNvPr>
            <p:cNvGrpSpPr/>
            <p:nvPr/>
          </p:nvGrpSpPr>
          <p:grpSpPr>
            <a:xfrm>
              <a:off x="-116689" y="3625604"/>
              <a:ext cx="6349592" cy="1241420"/>
              <a:chOff x="-1083330" y="3374924"/>
              <a:chExt cx="6349592" cy="1241420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5B8031B0-B2AB-4EC8-9DE1-6E432417CC5C}"/>
                  </a:ext>
                </a:extLst>
              </p:cNvPr>
              <p:cNvGrpSpPr/>
              <p:nvPr/>
            </p:nvGrpSpPr>
            <p:grpSpPr>
              <a:xfrm>
                <a:off x="-1083330" y="3374924"/>
                <a:ext cx="6349592" cy="1241420"/>
                <a:chOff x="-1180568" y="3590383"/>
                <a:chExt cx="6349592" cy="1241420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xmlns="" id="{2D742CA3-520A-4521-A4A7-05E90D9339EC}"/>
                    </a:ext>
                  </a:extLst>
                </p:cNvPr>
                <p:cNvSpPr/>
                <p:nvPr/>
              </p:nvSpPr>
              <p:spPr>
                <a:xfrm>
                  <a:off x="-1180568" y="3896862"/>
                  <a:ext cx="6349592" cy="737724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직각 삼각형 51">
                  <a:extLst>
                    <a:ext uri="{FF2B5EF4-FFF2-40B4-BE49-F238E27FC236}">
                      <a16:creationId xmlns:a16="http://schemas.microsoft.com/office/drawing/2014/main" xmlns="" id="{8893BB66-7CD5-4C69-8992-46FA34EDB6BC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xmlns="" id="{87BFD740-D2F7-4233-862E-6D6FE752AC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393301" y="3590383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3E7442B2-0E8E-4D13-99DA-271A4615E8EE}"/>
                  </a:ext>
                </a:extLst>
              </p:cNvPr>
              <p:cNvSpPr txBox="1"/>
              <p:nvPr/>
            </p:nvSpPr>
            <p:spPr>
              <a:xfrm>
                <a:off x="-886276" y="3801631"/>
                <a:ext cx="56700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삼각형의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밑변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)÷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  <a:p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8×4÷2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16(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xmlns="" id="{53173A17-3FA9-4224-ABAD-053A7CE12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0" y="4175753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F6D85B67-3FA9-47EF-8E40-CA7B422099C7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68" name="순서도: 대체 처리 67">
              <a:extLst>
                <a:ext uri="{FF2B5EF4-FFF2-40B4-BE49-F238E27FC236}">
                  <a16:creationId xmlns:a16="http://schemas.microsoft.com/office/drawing/2014/main" xmlns="" id="{B51AC58E-9FD6-48F8-A129-F43875500F43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xmlns="" id="{795254A6-355C-4D72-B0FA-55AF60A258F2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xmlns="" id="{89C4526A-D5D0-4094-A868-6E8F05D23AD1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순서도: 대체 처리 70">
              <a:extLst>
                <a:ext uri="{FF2B5EF4-FFF2-40B4-BE49-F238E27FC236}">
                  <a16:creationId xmlns:a16="http://schemas.microsoft.com/office/drawing/2014/main" xmlns="" id="{EA6CB2D2-F811-45E5-BF6E-A1FB98E1C629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순서도: 대체 처리 71">
              <a:extLst>
                <a:ext uri="{FF2B5EF4-FFF2-40B4-BE49-F238E27FC236}">
                  <a16:creationId xmlns:a16="http://schemas.microsoft.com/office/drawing/2014/main" xmlns="" id="{74001505-C5C7-439D-8840-C29BC28B8E97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55734" y="2785425"/>
            <a:ext cx="200024" cy="2226995"/>
          </a:xfrm>
          <a:prstGeom prst="rightBracket">
            <a:avLst>
              <a:gd name="adj" fmla="val 374521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217BE618-78E2-44D6-AFCF-F1CD62027174}"/>
              </a:ext>
            </a:extLst>
          </p:cNvPr>
          <p:cNvSpPr/>
          <p:nvPr/>
        </p:nvSpPr>
        <p:spPr bwMode="auto">
          <a:xfrm>
            <a:off x="2442248" y="2624950"/>
            <a:ext cx="2228570" cy="1182003"/>
          </a:xfrm>
          <a:prstGeom prst="triangle">
            <a:avLst>
              <a:gd name="adj" fmla="val 87428"/>
            </a:avLst>
          </a:pr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C45D4A65-65F1-4FEB-A365-F3C6B87BBF38}"/>
              </a:ext>
            </a:extLst>
          </p:cNvPr>
          <p:cNvGrpSpPr/>
          <p:nvPr/>
        </p:nvGrpSpPr>
        <p:grpSpPr>
          <a:xfrm>
            <a:off x="4386472" y="3661234"/>
            <a:ext cx="144762" cy="144762"/>
            <a:chOff x="1511660" y="3880299"/>
            <a:chExt cx="233774" cy="233774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CC9CE451-8775-48AD-AD54-3F1EF9574C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D9E41227-27AB-4DF3-9489-41BB2F58B9EB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EEE206F2-3F53-4550-87CB-CA3262ACDF74}"/>
              </a:ext>
            </a:extLst>
          </p:cNvPr>
          <p:cNvCxnSpPr>
            <a:cxnSpLocks/>
          </p:cNvCxnSpPr>
          <p:nvPr/>
        </p:nvCxnSpPr>
        <p:spPr bwMode="auto">
          <a:xfrm flipV="1">
            <a:off x="4381906" y="2630415"/>
            <a:ext cx="0" cy="11808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>
            <a:off x="4180308" y="2632650"/>
            <a:ext cx="200024" cy="1161998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43">
            <a:extLst>
              <a:ext uri="{FF2B5EF4-FFF2-40B4-BE49-F238E27FC236}">
                <a16:creationId xmlns:a16="http://schemas.microsoft.com/office/drawing/2014/main" xmlns="" id="{A0C67C6D-3A3E-4AA7-B7A9-580FE7371149}"/>
              </a:ext>
            </a:extLst>
          </p:cNvPr>
          <p:cNvSpPr txBox="1"/>
          <p:nvPr/>
        </p:nvSpPr>
        <p:spPr>
          <a:xfrm>
            <a:off x="3540590" y="3048869"/>
            <a:ext cx="821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삼각형의 넓이를 구해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4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360674" y="3815752"/>
            <a:ext cx="58425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329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xmlns="" id="{54A106B4-7914-4166-B0E2-FA828AEE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5401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발주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컬러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CC18DA2F-48D4-49BD-A737-1F2797552910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BA23217-A7CD-46C0-9322-176A4F577A35}"/>
              </a:ext>
            </a:extLst>
          </p:cNvPr>
          <p:cNvSpPr/>
          <p:nvPr/>
        </p:nvSpPr>
        <p:spPr bwMode="auto">
          <a:xfrm>
            <a:off x="3078806" y="2347396"/>
            <a:ext cx="403127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33" y="2351120"/>
            <a:ext cx="344550" cy="34455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xmlns="" id="{5B549E34-9E8B-4B36-9A1D-C110AB888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9" y="2351120"/>
            <a:ext cx="344550" cy="34870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143424F-5B61-4A82-AC1B-C954683B536F}"/>
              </a:ext>
            </a:extLst>
          </p:cNvPr>
          <p:cNvGrpSpPr/>
          <p:nvPr/>
        </p:nvGrpSpPr>
        <p:grpSpPr>
          <a:xfrm>
            <a:off x="3311860" y="4408715"/>
            <a:ext cx="428400" cy="426486"/>
            <a:chOff x="3778563" y="3897760"/>
            <a:chExt cx="325385" cy="34910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3FDA6337-5018-4F9B-BEAC-E2ADA7668F70}"/>
                </a:ext>
              </a:extLst>
            </p:cNvPr>
            <p:cNvSpPr txBox="1"/>
            <p:nvPr/>
          </p:nvSpPr>
          <p:spPr>
            <a:xfrm>
              <a:off x="3778563" y="3897760"/>
              <a:ext cx="325384" cy="3439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43">
              <a:extLst>
                <a:ext uri="{FF2B5EF4-FFF2-40B4-BE49-F238E27FC236}">
                  <a16:creationId xmlns:a16="http://schemas.microsoft.com/office/drawing/2014/main" xmlns="" id="{CF095BF6-8E5A-447D-88CF-FF1EEEBF1CC2}"/>
                </a:ext>
              </a:extLst>
            </p:cNvPr>
            <p:cNvSpPr txBox="1"/>
            <p:nvPr/>
          </p:nvSpPr>
          <p:spPr>
            <a:xfrm>
              <a:off x="3778564" y="3902953"/>
              <a:ext cx="325384" cy="343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삼각형 중 넓이가 더 넓은 것을 찾아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0C47528D-9E6B-4812-BFD8-325AA59B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15" y="4731950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D6F7DE0E-6D83-43A6-87AC-F119D4E81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6" y="4432326"/>
            <a:ext cx="344550" cy="34455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266441BB-34B2-4831-9581-4521361E66A4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7AA45443-04BA-43DE-8B8C-C7AA06BA53F2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AF1E6F08-B7C1-4C50-BF03-6F7FD84974F7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58BCF4F2-C448-47BE-9A8B-DE5890A4DE1E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E383A97B-601C-4FEE-ABBC-A830BC811FE4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5331A666-9095-497E-AABA-7E3B28524BA3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이등변 삼각형 2"/>
          <p:cNvSpPr/>
          <p:nvPr/>
        </p:nvSpPr>
        <p:spPr bwMode="auto">
          <a:xfrm>
            <a:off x="1011778" y="2816932"/>
            <a:ext cx="2106329" cy="855358"/>
          </a:xfrm>
          <a:prstGeom prst="triangle">
            <a:avLst>
              <a:gd name="adj" fmla="val 32816"/>
            </a:avLst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" name="직선 연결선 4"/>
          <p:cNvCxnSpPr>
            <a:stCxn id="3" idx="0"/>
            <a:endCxn id="3" idx="3"/>
          </p:cNvCxnSpPr>
          <p:nvPr/>
        </p:nvCxnSpPr>
        <p:spPr bwMode="auto">
          <a:xfrm>
            <a:off x="1702991" y="2816932"/>
            <a:ext cx="0" cy="85535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오른쪽 대괄호 33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 flipH="1">
            <a:off x="1703560" y="2825901"/>
            <a:ext cx="159170" cy="841426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대괄호 34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6200000" flipH="1">
            <a:off x="1931196" y="2756687"/>
            <a:ext cx="276273" cy="2097554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783145" y="3060145"/>
            <a:ext cx="200729" cy="388692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1720359" y="3069825"/>
            <a:ext cx="6235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1630620" y="3734929"/>
            <a:ext cx="7492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 bwMode="auto">
          <a:xfrm rot="9115865">
            <a:off x="3965047" y="3150418"/>
            <a:ext cx="2027611" cy="668987"/>
          </a:xfrm>
          <a:prstGeom prst="triangle">
            <a:avLst>
              <a:gd name="adj" fmla="val 39161"/>
            </a:avLst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4" name="오른쪽 대괄호 43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6200000" flipH="1">
            <a:off x="4548834" y="3048061"/>
            <a:ext cx="165612" cy="1399336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4267797" y="3682217"/>
            <a:ext cx="7874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 bwMode="auto">
          <a:xfrm>
            <a:off x="5713213" y="2703762"/>
            <a:ext cx="0" cy="97845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 flipH="1">
            <a:off x="5713782" y="2712730"/>
            <a:ext cx="159170" cy="946299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>
            <a:stCxn id="8" idx="0"/>
          </p:cNvCxnSpPr>
          <p:nvPr/>
        </p:nvCxnSpPr>
        <p:spPr bwMode="auto">
          <a:xfrm flipV="1">
            <a:off x="5330166" y="3664922"/>
            <a:ext cx="383047" cy="117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5550790" y="3537859"/>
            <a:ext cx="15974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5560315" y="3534233"/>
            <a:ext cx="0" cy="1352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5751024" y="3016849"/>
            <a:ext cx="65718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0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이등변 삼각형 56"/>
          <p:cNvSpPr/>
          <p:nvPr/>
        </p:nvSpPr>
        <p:spPr bwMode="auto">
          <a:xfrm rot="9115865">
            <a:off x="3965047" y="3150418"/>
            <a:ext cx="2027611" cy="668987"/>
          </a:xfrm>
          <a:prstGeom prst="triangle">
            <a:avLst>
              <a:gd name="adj" fmla="val 39161"/>
            </a:avLst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 bwMode="auto">
          <a:xfrm>
            <a:off x="1011778" y="2816932"/>
            <a:ext cx="2106329" cy="855358"/>
          </a:xfrm>
          <a:prstGeom prst="triangle">
            <a:avLst>
              <a:gd name="adj" fmla="val 32816"/>
            </a:avLst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9" name="직선 연결선 48"/>
          <p:cNvCxnSpPr>
            <a:stCxn id="41" idx="0"/>
            <a:endCxn id="41" idx="3"/>
          </p:cNvCxnSpPr>
          <p:nvPr/>
        </p:nvCxnSpPr>
        <p:spPr bwMode="auto">
          <a:xfrm>
            <a:off x="1702991" y="2816932"/>
            <a:ext cx="0" cy="85535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 flipH="1">
            <a:off x="1703560" y="2825901"/>
            <a:ext cx="159170" cy="841426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6200000" flipH="1">
            <a:off x="2001471" y="2872044"/>
            <a:ext cx="276273" cy="2097554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 bwMode="auto">
          <a:xfrm>
            <a:off x="1783145" y="3060145"/>
            <a:ext cx="200729" cy="388692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1720359" y="3069825"/>
            <a:ext cx="62355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1700895" y="3850286"/>
            <a:ext cx="7492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오른쪽 대괄호 57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6200000" flipH="1">
            <a:off x="4619109" y="3163418"/>
            <a:ext cx="165612" cy="1399336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4338072" y="3797574"/>
            <a:ext cx="7874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 bwMode="auto">
          <a:xfrm>
            <a:off x="5713213" y="2703762"/>
            <a:ext cx="0" cy="97845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오른쪽 대괄호 60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 flipH="1">
            <a:off x="5713782" y="2712730"/>
            <a:ext cx="159170" cy="946299"/>
          </a:xfrm>
          <a:prstGeom prst="rightBracket">
            <a:avLst>
              <a:gd name="adj" fmla="val 290465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/>
          <p:cNvCxnSpPr/>
          <p:nvPr/>
        </p:nvCxnSpPr>
        <p:spPr bwMode="auto">
          <a:xfrm flipV="1">
            <a:off x="5400441" y="3780279"/>
            <a:ext cx="383047" cy="117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/>
          <p:cNvCxnSpPr/>
          <p:nvPr/>
        </p:nvCxnSpPr>
        <p:spPr bwMode="auto">
          <a:xfrm>
            <a:off x="5621065" y="3653216"/>
            <a:ext cx="15974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/>
          <p:cNvCxnSpPr/>
          <p:nvPr/>
        </p:nvCxnSpPr>
        <p:spPr bwMode="auto">
          <a:xfrm flipV="1">
            <a:off x="5630590" y="3649590"/>
            <a:ext cx="0" cy="1352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5751024" y="3016849"/>
            <a:ext cx="65718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6 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삼각형 중 넓이가 더 넓은 것을 찾아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xmlns="" id="{0C47528D-9E6B-4812-BFD8-325AA59B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43" y="4508862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5F16F04E-DFD9-4A64-883E-FE8F68A48B35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xmlns="" id="{4237BF63-743F-4EA5-BDD0-DA01CA0B88BE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xmlns="" id="{2B63292C-49CB-4E73-91E1-4081AB324631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xmlns="" id="{63A04A22-E109-4568-BCED-93B845DF0D9F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xmlns="" id="{518E3788-BB2B-41DC-9A66-C09DA39C05AD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순서도: 대체 처리 36">
              <a:extLst>
                <a:ext uri="{FF2B5EF4-FFF2-40B4-BE49-F238E27FC236}">
                  <a16:creationId xmlns:a16="http://schemas.microsoft.com/office/drawing/2014/main" xmlns="" id="{6B54D198-DB05-41D8-8B79-5BF36D6FD5F5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FCD6786B-E09F-4928-A5C4-38AAF781D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47767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C7E6DB4C-A8BC-47DC-9B3B-1F70EC510FB8}"/>
              </a:ext>
            </a:extLst>
          </p:cNvPr>
          <p:cNvGrpSpPr/>
          <p:nvPr/>
        </p:nvGrpSpPr>
        <p:grpSpPr>
          <a:xfrm>
            <a:off x="287524" y="3174266"/>
            <a:ext cx="6450246" cy="2056770"/>
            <a:chOff x="-1408541" y="2775033"/>
            <a:chExt cx="6450246" cy="205677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xmlns="" id="{E030AA6B-FAA4-4293-B310-5863170B9F5A}"/>
                </a:ext>
              </a:extLst>
            </p:cNvPr>
            <p:cNvSpPr/>
            <p:nvPr/>
          </p:nvSpPr>
          <p:spPr>
            <a:xfrm>
              <a:off x="-1408541" y="3049605"/>
              <a:ext cx="6450246" cy="158498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F2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xmlns="" id="{AE6C4299-AA71-4A61-A8EF-B17E5A74461C}"/>
                </a:ext>
              </a:extLst>
            </p:cNvPr>
            <p:cNvSpPr/>
            <p:nvPr/>
          </p:nvSpPr>
          <p:spPr>
            <a:xfrm flipH="1" flipV="1">
              <a:off x="3254039" y="4643696"/>
              <a:ext cx="195359" cy="188107"/>
            </a:xfrm>
            <a:prstGeom prst="rtTriangle">
              <a:avLst/>
            </a:prstGeom>
            <a:solidFill>
              <a:srgbClr val="6F218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xmlns="" id="{B64C2EA5-A91F-414A-879B-E9CF638EB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" r="86080" b="78336"/>
            <a:stretch/>
          </p:blipFill>
          <p:spPr bwMode="auto">
            <a:xfrm>
              <a:off x="-1195141" y="2775033"/>
              <a:ext cx="851256" cy="292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55951BB-F742-4CB4-AB7D-5CCCAF331E30}"/>
              </a:ext>
            </a:extLst>
          </p:cNvPr>
          <p:cNvSpPr txBox="1"/>
          <p:nvPr/>
        </p:nvSpPr>
        <p:spPr>
          <a:xfrm>
            <a:off x="496650" y="3643280"/>
            <a:ext cx="6241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삼각형의 넓이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밑변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)×(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)÷2 </a:t>
            </a:r>
          </a:p>
          <a:p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의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10×4÷2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20(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ko-KR" altLang="en-US" sz="1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9×6÷2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27(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의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넓이가 더 넓습니다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xmlns="" id="{9516552E-2F01-4FD9-A41C-8076C2C6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0" y="3771399"/>
            <a:ext cx="89311" cy="1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33" y="2351120"/>
            <a:ext cx="344550" cy="3445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xmlns="" id="{5B549E34-9E8B-4B36-9A1D-C110AB888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5" y="3945892"/>
            <a:ext cx="344550" cy="34870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5" y="4228433"/>
            <a:ext cx="344550" cy="34455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653DE71C-1A4F-4FBE-B056-9D8BA3129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72" y="4243923"/>
            <a:ext cx="344550" cy="344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5B549E34-9E8B-4B36-9A1D-C110AB888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9" y="2351120"/>
            <a:ext cx="344550" cy="3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355E7D2-F79F-4D10-BE38-1CE7D1D1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24174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544269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BF8DFF0E-415F-464D-B6C6-20DE5869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09" y="3237563"/>
            <a:ext cx="344550" cy="3445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C752414-EB29-422F-B7E3-7DA732E78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39" y="3032956"/>
            <a:ext cx="344550" cy="3487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E688900-04AD-442B-B48F-13A7B7DBB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36" y="3334040"/>
            <a:ext cx="344550" cy="344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6B256ADB-554D-4955-877A-41F225A21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29" y="4467460"/>
            <a:ext cx="344550" cy="34455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F69FC2E2-ABF2-4E15-904D-6CC443D34F6E}"/>
              </a:ext>
            </a:extLst>
          </p:cNvPr>
          <p:cNvSpPr/>
          <p:nvPr/>
        </p:nvSpPr>
        <p:spPr>
          <a:xfrm>
            <a:off x="1355354" y="292341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40107FB-D691-4037-8C01-08E33C987491}"/>
              </a:ext>
            </a:extLst>
          </p:cNvPr>
          <p:cNvSpPr/>
          <p:nvPr/>
        </p:nvSpPr>
        <p:spPr>
          <a:xfrm>
            <a:off x="2839807" y="31149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2BB2564B-0819-4CD6-BFC7-B93E3DDB1720}"/>
              </a:ext>
            </a:extLst>
          </p:cNvPr>
          <p:cNvSpPr/>
          <p:nvPr/>
        </p:nvSpPr>
        <p:spPr>
          <a:xfrm>
            <a:off x="4862441" y="32380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75A4C2DC-A2B8-48E9-AE7C-7A02626C1F87}"/>
              </a:ext>
            </a:extLst>
          </p:cNvPr>
          <p:cNvSpPr/>
          <p:nvPr/>
        </p:nvSpPr>
        <p:spPr>
          <a:xfrm>
            <a:off x="3357485" y="435792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xmlns="" id="{FF03ED69-8507-4902-BD46-9E4A51DD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856BAF7-CC16-4085-A00C-64D4BD15AD5C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3E552E0D-E627-4F7D-8A40-642EF32BEB4F}"/>
              </a:ext>
            </a:extLst>
          </p:cNvPr>
          <p:cNvSpPr/>
          <p:nvPr/>
        </p:nvSpPr>
        <p:spPr>
          <a:xfrm>
            <a:off x="4738724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4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355E7D2-F79F-4D10-BE38-1CE7D1D1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24174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BF8DFF0E-415F-464D-B6C6-20DE5869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09" y="3237563"/>
            <a:ext cx="344550" cy="3445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5C752414-EB29-422F-B7E3-7DA732E78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39" y="3032956"/>
            <a:ext cx="344550" cy="3487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E688900-04AD-442B-B48F-13A7B7DBB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36" y="3334040"/>
            <a:ext cx="344550" cy="344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6B256ADB-554D-4955-877A-41F225A21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29" y="4467460"/>
            <a:ext cx="344550" cy="34455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xmlns="" id="{FF03ED69-8507-4902-BD46-9E4A51DD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856BAF7-CC16-4085-A00C-64D4BD15AD5C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D8CEFE9B-ECFC-4649-90D1-344B93D5983C}"/>
              </a:ext>
            </a:extLst>
          </p:cNvPr>
          <p:cNvGrpSpPr/>
          <p:nvPr/>
        </p:nvGrpSpPr>
        <p:grpSpPr>
          <a:xfrm>
            <a:off x="378356" y="2771667"/>
            <a:ext cx="6245872" cy="2169501"/>
            <a:chOff x="-64829" y="2697523"/>
            <a:chExt cx="6245872" cy="216950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229A6D43-6D68-4DC5-818A-4D171D60D096}"/>
                </a:ext>
              </a:extLst>
            </p:cNvPr>
            <p:cNvGrpSpPr/>
            <p:nvPr/>
          </p:nvGrpSpPr>
          <p:grpSpPr>
            <a:xfrm>
              <a:off x="-64829" y="2697523"/>
              <a:ext cx="6245872" cy="2169501"/>
              <a:chOff x="-1031470" y="2446843"/>
              <a:chExt cx="6245872" cy="216950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xmlns="" id="{C5D2EE55-D791-46D5-BC5E-0066B0F21228}"/>
                  </a:ext>
                </a:extLst>
              </p:cNvPr>
              <p:cNvGrpSpPr/>
              <p:nvPr/>
            </p:nvGrpSpPr>
            <p:grpSpPr>
              <a:xfrm>
                <a:off x="-1031470" y="2446843"/>
                <a:ext cx="6245872" cy="2169501"/>
                <a:chOff x="-1128708" y="2662302"/>
                <a:chExt cx="6245872" cy="2169501"/>
              </a:xfrm>
            </p:grpSpPr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xmlns="" id="{4BDC9E3F-DB24-41F5-97D3-0CD1B02FE32B}"/>
                    </a:ext>
                  </a:extLst>
                </p:cNvPr>
                <p:cNvSpPr/>
                <p:nvPr/>
              </p:nvSpPr>
              <p:spPr>
                <a:xfrm>
                  <a:off x="-1128708" y="2954909"/>
                  <a:ext cx="6245872" cy="167967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직각 삼각형 41">
                  <a:extLst>
                    <a:ext uri="{FF2B5EF4-FFF2-40B4-BE49-F238E27FC236}">
                      <a16:creationId xmlns:a16="http://schemas.microsoft.com/office/drawing/2014/main" xmlns="" id="{E26B026B-F9AB-403A-846E-9B6C7864B3FE}"/>
                    </a:ext>
                  </a:extLst>
                </p:cNvPr>
                <p:cNvSpPr/>
                <p:nvPr/>
              </p:nvSpPr>
              <p:spPr>
                <a:xfrm flipH="1" flipV="1">
                  <a:off x="3672942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xmlns="" id="{C5949619-5F84-4A63-A944-636F4FA4FD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-784316" y="2662302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B625261C-4920-4DA1-A7E1-FBF8B2CCBC66}"/>
                  </a:ext>
                </a:extLst>
              </p:cNvPr>
              <p:cNvSpPr txBox="1"/>
              <p:nvPr/>
            </p:nvSpPr>
            <p:spPr>
              <a:xfrm>
                <a:off x="-800520" y="2953730"/>
                <a:ext cx="598356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의 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넓이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4×3÷2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6(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</a:p>
              <a:p>
                <a:r>
                  <a:rPr lang="ko-KR" altLang="en-US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의 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넓이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3×4÷2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6(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</a:p>
              <a:p>
                <a:r>
                  <a:rPr lang="ko-KR" altLang="en-US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의 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넓이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 4×4÷2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8(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lang="ko-KR" altLang="en-US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넓이가 다른 </a:t>
                </a:r>
                <a:r>
                  <a:rPr lang="ko-KR" altLang="en-US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삼각형은</a:t>
                </a:r>
                <a:endParaRPr lang="en-US" altLang="ko-KR" sz="19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</a:t>
                </a:r>
                <a:r>
                  <a:rPr lang="en-US" altLang="ko-KR" sz="1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9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xmlns="" id="{A6A36A7F-F3C2-49C4-8108-3C0678969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1" y="3328904"/>
              <a:ext cx="89311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xmlns="" id="{AC2F94D5-7A01-4263-8B4C-9084F1677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68960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F8DFF0E-415F-464D-B6C6-20DE5869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7" y="3570621"/>
            <a:ext cx="344550" cy="3445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5C752414-EB29-422F-B7E3-7DA732E78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7" y="3278934"/>
            <a:ext cx="344550" cy="3487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8E688900-04AD-442B-B48F-13A7B7DBB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7" y="3867169"/>
            <a:ext cx="344550" cy="3445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8E688900-04AD-442B-B48F-13A7B7DBB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64570"/>
            <a:ext cx="344550" cy="3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8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B64B6D-90EA-47D3-9752-77B0741A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32812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58194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3,4,5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605503" y="4503303"/>
            <a:ext cx="4154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2842388" y="4440453"/>
            <a:ext cx="1178613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2870603" y="4470254"/>
            <a:ext cx="727870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2870604" y="4475448"/>
            <a:ext cx="72787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108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62" y="4781081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17FC8D34-F689-4BB8-B5DD-3EE24076801C}"/>
              </a:ext>
            </a:extLst>
          </p:cNvPr>
          <p:cNvSpPr/>
          <p:nvPr/>
        </p:nvSpPr>
        <p:spPr>
          <a:xfrm>
            <a:off x="2771800" y="42930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67A05F2-72B3-4813-A907-E18E99968550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45ED6B57-C221-471E-B5C8-F5EAC436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B83DC5D-8ABF-4EA7-9536-C6146E632BD8}"/>
              </a:ext>
            </a:extLst>
          </p:cNvPr>
          <p:cNvSpPr/>
          <p:nvPr/>
        </p:nvSpPr>
        <p:spPr>
          <a:xfrm>
            <a:off x="4738724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116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B64B6D-90EA-47D3-9752-77B0741A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32812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791382" y="4486929"/>
            <a:ext cx="4154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3105355" y="4424079"/>
            <a:ext cx="1031470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3133569" y="4453880"/>
            <a:ext cx="727870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3133570" y="4459074"/>
            <a:ext cx="727870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108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28" y="4764707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67A05F2-72B3-4813-A907-E18E99968550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45ED6B57-C221-471E-B5C8-F5EAC436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61DFEC90-B7C5-4A79-B747-BC6DE8CF9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68960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3A028372-BB2A-491A-B287-780B18114672}"/>
              </a:ext>
            </a:extLst>
          </p:cNvPr>
          <p:cNvGrpSpPr/>
          <p:nvPr/>
        </p:nvGrpSpPr>
        <p:grpSpPr>
          <a:xfrm>
            <a:off x="107504" y="2500489"/>
            <a:ext cx="6850296" cy="2387662"/>
            <a:chOff x="-1430920" y="2444141"/>
            <a:chExt cx="6850296" cy="238766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xmlns="" id="{34211C27-B27B-497B-8F38-629EF5D3E4F9}"/>
                </a:ext>
              </a:extLst>
            </p:cNvPr>
            <p:cNvSpPr/>
            <p:nvPr/>
          </p:nvSpPr>
          <p:spPr>
            <a:xfrm>
              <a:off x="-1430920" y="2733834"/>
              <a:ext cx="6850296" cy="190075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F2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xmlns="" id="{D2121E51-B111-49EF-945B-FE481F95C395}"/>
                </a:ext>
              </a:extLst>
            </p:cNvPr>
            <p:cNvSpPr/>
            <p:nvPr/>
          </p:nvSpPr>
          <p:spPr>
            <a:xfrm flipH="1" flipV="1">
              <a:off x="3254039" y="4643696"/>
              <a:ext cx="195359" cy="188107"/>
            </a:xfrm>
            <a:prstGeom prst="rtTriangle">
              <a:avLst/>
            </a:prstGeom>
            <a:solidFill>
              <a:srgbClr val="6F218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xmlns="" id="{F1BA0377-9425-4557-A4A2-96F791C6A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" r="86080" b="78336"/>
            <a:stretch/>
          </p:blipFill>
          <p:spPr bwMode="auto">
            <a:xfrm>
              <a:off x="-784316" y="2444141"/>
              <a:ext cx="851256" cy="292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xmlns="" id="{1F3BB97E-AA02-409F-A6B9-D240EDD0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5" y="2932481"/>
            <a:ext cx="89311" cy="1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EBAD5DF-07AB-450E-9901-4EE2EDC99E7F}"/>
              </a:ext>
            </a:extLst>
          </p:cNvPr>
          <p:cNvSpPr txBox="1"/>
          <p:nvPr/>
        </p:nvSpPr>
        <p:spPr>
          <a:xfrm>
            <a:off x="388638" y="2821110"/>
            <a:ext cx="5983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넓이를 구할 수 있는 삼각형으로 나누어 보면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가운데        삼각형을 빼면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색칠한 부분의 넓이를 구할 수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: 26×12÷2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156(</a:t>
            </a:r>
            <a:r>
              <a:rPr lang="ko-KR" altLang="en-US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: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8×12÷2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48(</a:t>
            </a:r>
            <a:r>
              <a:rPr lang="ko-KR" altLang="en-US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색칠한 부분의 넓이는 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156</a:t>
            </a:r>
            <a:r>
              <a:rPr lang="ko-KR" altLang="en-US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－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r>
              <a:rPr lang="ko-KR" altLang="en-US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108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이등변 삼각형 8">
            <a:extLst>
              <a:ext uri="{FF2B5EF4-FFF2-40B4-BE49-F238E27FC236}">
                <a16:creationId xmlns:a16="http://schemas.microsoft.com/office/drawing/2014/main" xmlns="" id="{9161AF48-FED9-4CE3-9C86-367D47F644CC}"/>
              </a:ext>
            </a:extLst>
          </p:cNvPr>
          <p:cNvSpPr/>
          <p:nvPr/>
        </p:nvSpPr>
        <p:spPr bwMode="auto">
          <a:xfrm>
            <a:off x="503548" y="3112722"/>
            <a:ext cx="1351229" cy="546975"/>
          </a:xfrm>
          <a:custGeom>
            <a:avLst/>
            <a:gdLst>
              <a:gd name="connsiteX0" fmla="*/ 0 w 1728192"/>
              <a:gd name="connsiteY0" fmla="*/ 1390691 h 1390691"/>
              <a:gd name="connsiteX1" fmla="*/ 864096 w 1728192"/>
              <a:gd name="connsiteY1" fmla="*/ 0 h 1390691"/>
              <a:gd name="connsiteX2" fmla="*/ 1728192 w 1728192"/>
              <a:gd name="connsiteY2" fmla="*/ 1390691 h 1390691"/>
              <a:gd name="connsiteX3" fmla="*/ 0 w 1728192"/>
              <a:gd name="connsiteY3" fmla="*/ 1390691 h 1390691"/>
              <a:gd name="connsiteX0" fmla="*/ 0 w 3004542"/>
              <a:gd name="connsiteY0" fmla="*/ 1847891 h 1847891"/>
              <a:gd name="connsiteX1" fmla="*/ 2140446 w 3004542"/>
              <a:gd name="connsiteY1" fmla="*/ 0 h 1847891"/>
              <a:gd name="connsiteX2" fmla="*/ 3004542 w 3004542"/>
              <a:gd name="connsiteY2" fmla="*/ 1390691 h 1847891"/>
              <a:gd name="connsiteX3" fmla="*/ 0 w 3004542"/>
              <a:gd name="connsiteY3" fmla="*/ 1847891 h 1847891"/>
              <a:gd name="connsiteX0" fmla="*/ 0 w 4623792"/>
              <a:gd name="connsiteY0" fmla="*/ 1847891 h 1847891"/>
              <a:gd name="connsiteX1" fmla="*/ 2140446 w 4623792"/>
              <a:gd name="connsiteY1" fmla="*/ 0 h 1847891"/>
              <a:gd name="connsiteX2" fmla="*/ 4623792 w 4623792"/>
              <a:gd name="connsiteY2" fmla="*/ 1838366 h 1847891"/>
              <a:gd name="connsiteX3" fmla="*/ 0 w 4623792"/>
              <a:gd name="connsiteY3" fmla="*/ 1847891 h 1847891"/>
              <a:gd name="connsiteX0" fmla="*/ 0 w 4623792"/>
              <a:gd name="connsiteY0" fmla="*/ 1871704 h 1871704"/>
              <a:gd name="connsiteX1" fmla="*/ 2130921 w 4623792"/>
              <a:gd name="connsiteY1" fmla="*/ 0 h 1871704"/>
              <a:gd name="connsiteX2" fmla="*/ 4623792 w 4623792"/>
              <a:gd name="connsiteY2" fmla="*/ 1862179 h 1871704"/>
              <a:gd name="connsiteX3" fmla="*/ 0 w 4623792"/>
              <a:gd name="connsiteY3" fmla="*/ 1871704 h 187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3792" h="1871704">
                <a:moveTo>
                  <a:pt x="0" y="1871704"/>
                </a:moveTo>
                <a:lnTo>
                  <a:pt x="2130921" y="0"/>
                </a:lnTo>
                <a:lnTo>
                  <a:pt x="4623792" y="1862179"/>
                </a:lnTo>
                <a:lnTo>
                  <a:pt x="0" y="1871704"/>
                </a:lnTo>
                <a:close/>
              </a:path>
            </a:pathLst>
          </a:custGeom>
          <a:solidFill>
            <a:srgbClr val="2CC4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이등변 삼각형 8">
            <a:extLst>
              <a:ext uri="{FF2B5EF4-FFF2-40B4-BE49-F238E27FC236}">
                <a16:creationId xmlns:a16="http://schemas.microsoft.com/office/drawing/2014/main" xmlns="" id="{0AEA0D83-F2B2-4428-BA11-6F4DF3C07407}"/>
              </a:ext>
            </a:extLst>
          </p:cNvPr>
          <p:cNvSpPr/>
          <p:nvPr/>
        </p:nvSpPr>
        <p:spPr bwMode="auto">
          <a:xfrm>
            <a:off x="3075917" y="3112515"/>
            <a:ext cx="415963" cy="546279"/>
          </a:xfrm>
          <a:custGeom>
            <a:avLst/>
            <a:gdLst>
              <a:gd name="connsiteX0" fmla="*/ 0 w 1728192"/>
              <a:gd name="connsiteY0" fmla="*/ 1390691 h 1390691"/>
              <a:gd name="connsiteX1" fmla="*/ 864096 w 1728192"/>
              <a:gd name="connsiteY1" fmla="*/ 0 h 1390691"/>
              <a:gd name="connsiteX2" fmla="*/ 1728192 w 1728192"/>
              <a:gd name="connsiteY2" fmla="*/ 1390691 h 1390691"/>
              <a:gd name="connsiteX3" fmla="*/ 0 w 1728192"/>
              <a:gd name="connsiteY3" fmla="*/ 1390691 h 1390691"/>
              <a:gd name="connsiteX0" fmla="*/ 0 w 3004542"/>
              <a:gd name="connsiteY0" fmla="*/ 1847891 h 1847891"/>
              <a:gd name="connsiteX1" fmla="*/ 2140446 w 3004542"/>
              <a:gd name="connsiteY1" fmla="*/ 0 h 1847891"/>
              <a:gd name="connsiteX2" fmla="*/ 3004542 w 3004542"/>
              <a:gd name="connsiteY2" fmla="*/ 1390691 h 1847891"/>
              <a:gd name="connsiteX3" fmla="*/ 0 w 3004542"/>
              <a:gd name="connsiteY3" fmla="*/ 1847891 h 1847891"/>
              <a:gd name="connsiteX0" fmla="*/ 0 w 4623792"/>
              <a:gd name="connsiteY0" fmla="*/ 1847891 h 1847891"/>
              <a:gd name="connsiteX1" fmla="*/ 2140446 w 4623792"/>
              <a:gd name="connsiteY1" fmla="*/ 0 h 1847891"/>
              <a:gd name="connsiteX2" fmla="*/ 4623792 w 4623792"/>
              <a:gd name="connsiteY2" fmla="*/ 1838366 h 1847891"/>
              <a:gd name="connsiteX3" fmla="*/ 0 w 4623792"/>
              <a:gd name="connsiteY3" fmla="*/ 1847891 h 1847891"/>
              <a:gd name="connsiteX0" fmla="*/ 0 w 4623792"/>
              <a:gd name="connsiteY0" fmla="*/ 1871704 h 1871704"/>
              <a:gd name="connsiteX1" fmla="*/ 2130921 w 4623792"/>
              <a:gd name="connsiteY1" fmla="*/ 0 h 1871704"/>
              <a:gd name="connsiteX2" fmla="*/ 4623792 w 4623792"/>
              <a:gd name="connsiteY2" fmla="*/ 1862179 h 1871704"/>
              <a:gd name="connsiteX3" fmla="*/ 0 w 4623792"/>
              <a:gd name="connsiteY3" fmla="*/ 1871704 h 1871704"/>
              <a:gd name="connsiteX0" fmla="*/ 0 w 3099792"/>
              <a:gd name="connsiteY0" fmla="*/ 1866942 h 1866942"/>
              <a:gd name="connsiteX1" fmla="*/ 606921 w 3099792"/>
              <a:gd name="connsiteY1" fmla="*/ 0 h 1866942"/>
              <a:gd name="connsiteX2" fmla="*/ 3099792 w 3099792"/>
              <a:gd name="connsiteY2" fmla="*/ 1862179 h 1866942"/>
              <a:gd name="connsiteX3" fmla="*/ 0 w 3099792"/>
              <a:gd name="connsiteY3" fmla="*/ 1866942 h 1866942"/>
              <a:gd name="connsiteX0" fmla="*/ 0 w 3195042"/>
              <a:gd name="connsiteY0" fmla="*/ 1881229 h 1881229"/>
              <a:gd name="connsiteX1" fmla="*/ 702171 w 3195042"/>
              <a:gd name="connsiteY1" fmla="*/ 0 h 1881229"/>
              <a:gd name="connsiteX2" fmla="*/ 3195042 w 3195042"/>
              <a:gd name="connsiteY2" fmla="*/ 1862179 h 1881229"/>
              <a:gd name="connsiteX3" fmla="*/ 0 w 3195042"/>
              <a:gd name="connsiteY3" fmla="*/ 1881229 h 1881229"/>
              <a:gd name="connsiteX0" fmla="*/ 0 w 1432917"/>
              <a:gd name="connsiteY0" fmla="*/ 1881229 h 1881229"/>
              <a:gd name="connsiteX1" fmla="*/ 702171 w 1432917"/>
              <a:gd name="connsiteY1" fmla="*/ 0 h 1881229"/>
              <a:gd name="connsiteX2" fmla="*/ 1432917 w 1432917"/>
              <a:gd name="connsiteY2" fmla="*/ 1824079 h 1881229"/>
              <a:gd name="connsiteX3" fmla="*/ 0 w 1432917"/>
              <a:gd name="connsiteY3" fmla="*/ 1881229 h 1881229"/>
              <a:gd name="connsiteX0" fmla="*/ 0 w 1413867"/>
              <a:gd name="connsiteY0" fmla="*/ 1881229 h 1881229"/>
              <a:gd name="connsiteX1" fmla="*/ 702171 w 1413867"/>
              <a:gd name="connsiteY1" fmla="*/ 0 h 1881229"/>
              <a:gd name="connsiteX2" fmla="*/ 1413867 w 1413867"/>
              <a:gd name="connsiteY2" fmla="*/ 1866941 h 1881229"/>
              <a:gd name="connsiteX3" fmla="*/ 0 w 1413867"/>
              <a:gd name="connsiteY3" fmla="*/ 1881229 h 1881229"/>
              <a:gd name="connsiteX0" fmla="*/ 0 w 1423392"/>
              <a:gd name="connsiteY0" fmla="*/ 1869323 h 1869323"/>
              <a:gd name="connsiteX1" fmla="*/ 711696 w 1423392"/>
              <a:gd name="connsiteY1" fmla="*/ 0 h 1869323"/>
              <a:gd name="connsiteX2" fmla="*/ 1423392 w 1423392"/>
              <a:gd name="connsiteY2" fmla="*/ 1866941 h 1869323"/>
              <a:gd name="connsiteX3" fmla="*/ 0 w 1423392"/>
              <a:gd name="connsiteY3" fmla="*/ 1869323 h 186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392" h="1869323">
                <a:moveTo>
                  <a:pt x="0" y="1869323"/>
                </a:moveTo>
                <a:lnTo>
                  <a:pt x="711696" y="0"/>
                </a:lnTo>
                <a:lnTo>
                  <a:pt x="1423392" y="1866941"/>
                </a:lnTo>
                <a:lnTo>
                  <a:pt x="0" y="18693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59786" y="3112722"/>
            <a:ext cx="1351229" cy="547853"/>
            <a:chOff x="5140445" y="3112722"/>
            <a:chExt cx="1351229" cy="547853"/>
          </a:xfrm>
        </p:grpSpPr>
        <p:sp>
          <p:nvSpPr>
            <p:cNvPr id="38" name="이등변 삼각형 8">
              <a:extLst>
                <a:ext uri="{FF2B5EF4-FFF2-40B4-BE49-F238E27FC236}">
                  <a16:creationId xmlns:a16="http://schemas.microsoft.com/office/drawing/2014/main" xmlns="" id="{52DD384D-9D3B-4B53-BC19-FC160D1B65F8}"/>
                </a:ext>
              </a:extLst>
            </p:cNvPr>
            <p:cNvSpPr/>
            <p:nvPr/>
          </p:nvSpPr>
          <p:spPr bwMode="auto">
            <a:xfrm>
              <a:off x="5140445" y="3112722"/>
              <a:ext cx="1351229" cy="546975"/>
            </a:xfrm>
            <a:custGeom>
              <a:avLst/>
              <a:gdLst>
                <a:gd name="connsiteX0" fmla="*/ 0 w 1728192"/>
                <a:gd name="connsiteY0" fmla="*/ 1390691 h 1390691"/>
                <a:gd name="connsiteX1" fmla="*/ 864096 w 1728192"/>
                <a:gd name="connsiteY1" fmla="*/ 0 h 1390691"/>
                <a:gd name="connsiteX2" fmla="*/ 1728192 w 1728192"/>
                <a:gd name="connsiteY2" fmla="*/ 1390691 h 1390691"/>
                <a:gd name="connsiteX3" fmla="*/ 0 w 1728192"/>
                <a:gd name="connsiteY3" fmla="*/ 1390691 h 1390691"/>
                <a:gd name="connsiteX0" fmla="*/ 0 w 3004542"/>
                <a:gd name="connsiteY0" fmla="*/ 1847891 h 1847891"/>
                <a:gd name="connsiteX1" fmla="*/ 2140446 w 3004542"/>
                <a:gd name="connsiteY1" fmla="*/ 0 h 1847891"/>
                <a:gd name="connsiteX2" fmla="*/ 3004542 w 3004542"/>
                <a:gd name="connsiteY2" fmla="*/ 1390691 h 1847891"/>
                <a:gd name="connsiteX3" fmla="*/ 0 w 3004542"/>
                <a:gd name="connsiteY3" fmla="*/ 1847891 h 1847891"/>
                <a:gd name="connsiteX0" fmla="*/ 0 w 4623792"/>
                <a:gd name="connsiteY0" fmla="*/ 1847891 h 1847891"/>
                <a:gd name="connsiteX1" fmla="*/ 2140446 w 4623792"/>
                <a:gd name="connsiteY1" fmla="*/ 0 h 1847891"/>
                <a:gd name="connsiteX2" fmla="*/ 4623792 w 4623792"/>
                <a:gd name="connsiteY2" fmla="*/ 1838366 h 1847891"/>
                <a:gd name="connsiteX3" fmla="*/ 0 w 4623792"/>
                <a:gd name="connsiteY3" fmla="*/ 1847891 h 1847891"/>
                <a:gd name="connsiteX0" fmla="*/ 0 w 4623792"/>
                <a:gd name="connsiteY0" fmla="*/ 1871704 h 1871704"/>
                <a:gd name="connsiteX1" fmla="*/ 2130921 w 4623792"/>
                <a:gd name="connsiteY1" fmla="*/ 0 h 1871704"/>
                <a:gd name="connsiteX2" fmla="*/ 4623792 w 4623792"/>
                <a:gd name="connsiteY2" fmla="*/ 1862179 h 1871704"/>
                <a:gd name="connsiteX3" fmla="*/ 0 w 4623792"/>
                <a:gd name="connsiteY3" fmla="*/ 1871704 h 187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3792" h="1871704">
                  <a:moveTo>
                    <a:pt x="0" y="1871704"/>
                  </a:moveTo>
                  <a:lnTo>
                    <a:pt x="2130921" y="0"/>
                  </a:lnTo>
                  <a:lnTo>
                    <a:pt x="4623792" y="1862179"/>
                  </a:lnTo>
                  <a:lnTo>
                    <a:pt x="0" y="1871704"/>
                  </a:lnTo>
                  <a:close/>
                </a:path>
              </a:pathLst>
            </a:custGeom>
            <a:solidFill>
              <a:srgbClr val="2CC4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800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9" name="이등변 삼각형 8">
              <a:extLst>
                <a:ext uri="{FF2B5EF4-FFF2-40B4-BE49-F238E27FC236}">
                  <a16:creationId xmlns:a16="http://schemas.microsoft.com/office/drawing/2014/main" xmlns="" id="{14890DF2-974A-487E-8DA3-13FDA25D304E}"/>
                </a:ext>
              </a:extLst>
            </p:cNvPr>
            <p:cNvSpPr/>
            <p:nvPr/>
          </p:nvSpPr>
          <p:spPr bwMode="auto">
            <a:xfrm>
              <a:off x="5556013" y="3114296"/>
              <a:ext cx="415963" cy="546279"/>
            </a:xfrm>
            <a:custGeom>
              <a:avLst/>
              <a:gdLst>
                <a:gd name="connsiteX0" fmla="*/ 0 w 1728192"/>
                <a:gd name="connsiteY0" fmla="*/ 1390691 h 1390691"/>
                <a:gd name="connsiteX1" fmla="*/ 864096 w 1728192"/>
                <a:gd name="connsiteY1" fmla="*/ 0 h 1390691"/>
                <a:gd name="connsiteX2" fmla="*/ 1728192 w 1728192"/>
                <a:gd name="connsiteY2" fmla="*/ 1390691 h 1390691"/>
                <a:gd name="connsiteX3" fmla="*/ 0 w 1728192"/>
                <a:gd name="connsiteY3" fmla="*/ 1390691 h 1390691"/>
                <a:gd name="connsiteX0" fmla="*/ 0 w 3004542"/>
                <a:gd name="connsiteY0" fmla="*/ 1847891 h 1847891"/>
                <a:gd name="connsiteX1" fmla="*/ 2140446 w 3004542"/>
                <a:gd name="connsiteY1" fmla="*/ 0 h 1847891"/>
                <a:gd name="connsiteX2" fmla="*/ 3004542 w 3004542"/>
                <a:gd name="connsiteY2" fmla="*/ 1390691 h 1847891"/>
                <a:gd name="connsiteX3" fmla="*/ 0 w 3004542"/>
                <a:gd name="connsiteY3" fmla="*/ 1847891 h 1847891"/>
                <a:gd name="connsiteX0" fmla="*/ 0 w 4623792"/>
                <a:gd name="connsiteY0" fmla="*/ 1847891 h 1847891"/>
                <a:gd name="connsiteX1" fmla="*/ 2140446 w 4623792"/>
                <a:gd name="connsiteY1" fmla="*/ 0 h 1847891"/>
                <a:gd name="connsiteX2" fmla="*/ 4623792 w 4623792"/>
                <a:gd name="connsiteY2" fmla="*/ 1838366 h 1847891"/>
                <a:gd name="connsiteX3" fmla="*/ 0 w 4623792"/>
                <a:gd name="connsiteY3" fmla="*/ 1847891 h 1847891"/>
                <a:gd name="connsiteX0" fmla="*/ 0 w 4623792"/>
                <a:gd name="connsiteY0" fmla="*/ 1871704 h 1871704"/>
                <a:gd name="connsiteX1" fmla="*/ 2130921 w 4623792"/>
                <a:gd name="connsiteY1" fmla="*/ 0 h 1871704"/>
                <a:gd name="connsiteX2" fmla="*/ 4623792 w 4623792"/>
                <a:gd name="connsiteY2" fmla="*/ 1862179 h 1871704"/>
                <a:gd name="connsiteX3" fmla="*/ 0 w 4623792"/>
                <a:gd name="connsiteY3" fmla="*/ 1871704 h 1871704"/>
                <a:gd name="connsiteX0" fmla="*/ 0 w 3099792"/>
                <a:gd name="connsiteY0" fmla="*/ 1866942 h 1866942"/>
                <a:gd name="connsiteX1" fmla="*/ 606921 w 3099792"/>
                <a:gd name="connsiteY1" fmla="*/ 0 h 1866942"/>
                <a:gd name="connsiteX2" fmla="*/ 3099792 w 3099792"/>
                <a:gd name="connsiteY2" fmla="*/ 1862179 h 1866942"/>
                <a:gd name="connsiteX3" fmla="*/ 0 w 3099792"/>
                <a:gd name="connsiteY3" fmla="*/ 1866942 h 1866942"/>
                <a:gd name="connsiteX0" fmla="*/ 0 w 3195042"/>
                <a:gd name="connsiteY0" fmla="*/ 1881229 h 1881229"/>
                <a:gd name="connsiteX1" fmla="*/ 702171 w 3195042"/>
                <a:gd name="connsiteY1" fmla="*/ 0 h 1881229"/>
                <a:gd name="connsiteX2" fmla="*/ 3195042 w 3195042"/>
                <a:gd name="connsiteY2" fmla="*/ 1862179 h 1881229"/>
                <a:gd name="connsiteX3" fmla="*/ 0 w 3195042"/>
                <a:gd name="connsiteY3" fmla="*/ 1881229 h 1881229"/>
                <a:gd name="connsiteX0" fmla="*/ 0 w 1432917"/>
                <a:gd name="connsiteY0" fmla="*/ 1881229 h 1881229"/>
                <a:gd name="connsiteX1" fmla="*/ 702171 w 1432917"/>
                <a:gd name="connsiteY1" fmla="*/ 0 h 1881229"/>
                <a:gd name="connsiteX2" fmla="*/ 1432917 w 1432917"/>
                <a:gd name="connsiteY2" fmla="*/ 1824079 h 1881229"/>
                <a:gd name="connsiteX3" fmla="*/ 0 w 1432917"/>
                <a:gd name="connsiteY3" fmla="*/ 1881229 h 1881229"/>
                <a:gd name="connsiteX0" fmla="*/ 0 w 1413867"/>
                <a:gd name="connsiteY0" fmla="*/ 1881229 h 1881229"/>
                <a:gd name="connsiteX1" fmla="*/ 702171 w 1413867"/>
                <a:gd name="connsiteY1" fmla="*/ 0 h 1881229"/>
                <a:gd name="connsiteX2" fmla="*/ 1413867 w 1413867"/>
                <a:gd name="connsiteY2" fmla="*/ 1866941 h 1881229"/>
                <a:gd name="connsiteX3" fmla="*/ 0 w 1413867"/>
                <a:gd name="connsiteY3" fmla="*/ 1881229 h 1881229"/>
                <a:gd name="connsiteX0" fmla="*/ 0 w 1423392"/>
                <a:gd name="connsiteY0" fmla="*/ 1869323 h 1869323"/>
                <a:gd name="connsiteX1" fmla="*/ 711696 w 1423392"/>
                <a:gd name="connsiteY1" fmla="*/ 0 h 1869323"/>
                <a:gd name="connsiteX2" fmla="*/ 1423392 w 1423392"/>
                <a:gd name="connsiteY2" fmla="*/ 1866941 h 1869323"/>
                <a:gd name="connsiteX3" fmla="*/ 0 w 1423392"/>
                <a:gd name="connsiteY3" fmla="*/ 1869323 h 18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3392" h="1869323">
                  <a:moveTo>
                    <a:pt x="0" y="1869323"/>
                  </a:moveTo>
                  <a:lnTo>
                    <a:pt x="711696" y="0"/>
                  </a:lnTo>
                  <a:lnTo>
                    <a:pt x="1423392" y="1866941"/>
                  </a:lnTo>
                  <a:lnTo>
                    <a:pt x="0" y="1869323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ct val="50000"/>
                </a:spcBef>
              </a:pPr>
              <a:endParaRPr lang="ko-KR" altLang="en-US" sz="1800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40" name="이등변 삼각형 8">
            <a:extLst>
              <a:ext uri="{FF2B5EF4-FFF2-40B4-BE49-F238E27FC236}">
                <a16:creationId xmlns:a16="http://schemas.microsoft.com/office/drawing/2014/main" xmlns="" id="{1EEFD0F8-14CC-465F-9B09-BBD31BC5B47E}"/>
              </a:ext>
            </a:extLst>
          </p:cNvPr>
          <p:cNvSpPr/>
          <p:nvPr/>
        </p:nvSpPr>
        <p:spPr bwMode="auto">
          <a:xfrm>
            <a:off x="503548" y="3857471"/>
            <a:ext cx="1351229" cy="546975"/>
          </a:xfrm>
          <a:custGeom>
            <a:avLst/>
            <a:gdLst>
              <a:gd name="connsiteX0" fmla="*/ 0 w 1728192"/>
              <a:gd name="connsiteY0" fmla="*/ 1390691 h 1390691"/>
              <a:gd name="connsiteX1" fmla="*/ 864096 w 1728192"/>
              <a:gd name="connsiteY1" fmla="*/ 0 h 1390691"/>
              <a:gd name="connsiteX2" fmla="*/ 1728192 w 1728192"/>
              <a:gd name="connsiteY2" fmla="*/ 1390691 h 1390691"/>
              <a:gd name="connsiteX3" fmla="*/ 0 w 1728192"/>
              <a:gd name="connsiteY3" fmla="*/ 1390691 h 1390691"/>
              <a:gd name="connsiteX0" fmla="*/ 0 w 3004542"/>
              <a:gd name="connsiteY0" fmla="*/ 1847891 h 1847891"/>
              <a:gd name="connsiteX1" fmla="*/ 2140446 w 3004542"/>
              <a:gd name="connsiteY1" fmla="*/ 0 h 1847891"/>
              <a:gd name="connsiteX2" fmla="*/ 3004542 w 3004542"/>
              <a:gd name="connsiteY2" fmla="*/ 1390691 h 1847891"/>
              <a:gd name="connsiteX3" fmla="*/ 0 w 3004542"/>
              <a:gd name="connsiteY3" fmla="*/ 1847891 h 1847891"/>
              <a:gd name="connsiteX0" fmla="*/ 0 w 4623792"/>
              <a:gd name="connsiteY0" fmla="*/ 1847891 h 1847891"/>
              <a:gd name="connsiteX1" fmla="*/ 2140446 w 4623792"/>
              <a:gd name="connsiteY1" fmla="*/ 0 h 1847891"/>
              <a:gd name="connsiteX2" fmla="*/ 4623792 w 4623792"/>
              <a:gd name="connsiteY2" fmla="*/ 1838366 h 1847891"/>
              <a:gd name="connsiteX3" fmla="*/ 0 w 4623792"/>
              <a:gd name="connsiteY3" fmla="*/ 1847891 h 1847891"/>
              <a:gd name="connsiteX0" fmla="*/ 0 w 4623792"/>
              <a:gd name="connsiteY0" fmla="*/ 1871704 h 1871704"/>
              <a:gd name="connsiteX1" fmla="*/ 2130921 w 4623792"/>
              <a:gd name="connsiteY1" fmla="*/ 0 h 1871704"/>
              <a:gd name="connsiteX2" fmla="*/ 4623792 w 4623792"/>
              <a:gd name="connsiteY2" fmla="*/ 1862179 h 1871704"/>
              <a:gd name="connsiteX3" fmla="*/ 0 w 4623792"/>
              <a:gd name="connsiteY3" fmla="*/ 1871704 h 187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3792" h="1871704">
                <a:moveTo>
                  <a:pt x="0" y="1871704"/>
                </a:moveTo>
                <a:lnTo>
                  <a:pt x="2130921" y="0"/>
                </a:lnTo>
                <a:lnTo>
                  <a:pt x="4623792" y="1862179"/>
                </a:lnTo>
                <a:lnTo>
                  <a:pt x="0" y="1871704"/>
                </a:lnTo>
                <a:close/>
              </a:path>
            </a:pathLst>
          </a:custGeom>
          <a:solidFill>
            <a:srgbClr val="2CC4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이등변 삼각형 8">
            <a:extLst>
              <a:ext uri="{FF2B5EF4-FFF2-40B4-BE49-F238E27FC236}">
                <a16:creationId xmlns:a16="http://schemas.microsoft.com/office/drawing/2014/main" xmlns="" id="{0C294D19-9DF7-4018-9CE0-8F1607F52766}"/>
              </a:ext>
            </a:extLst>
          </p:cNvPr>
          <p:cNvSpPr/>
          <p:nvPr/>
        </p:nvSpPr>
        <p:spPr bwMode="auto">
          <a:xfrm>
            <a:off x="3923928" y="3858167"/>
            <a:ext cx="415963" cy="546279"/>
          </a:xfrm>
          <a:custGeom>
            <a:avLst/>
            <a:gdLst>
              <a:gd name="connsiteX0" fmla="*/ 0 w 1728192"/>
              <a:gd name="connsiteY0" fmla="*/ 1390691 h 1390691"/>
              <a:gd name="connsiteX1" fmla="*/ 864096 w 1728192"/>
              <a:gd name="connsiteY1" fmla="*/ 0 h 1390691"/>
              <a:gd name="connsiteX2" fmla="*/ 1728192 w 1728192"/>
              <a:gd name="connsiteY2" fmla="*/ 1390691 h 1390691"/>
              <a:gd name="connsiteX3" fmla="*/ 0 w 1728192"/>
              <a:gd name="connsiteY3" fmla="*/ 1390691 h 1390691"/>
              <a:gd name="connsiteX0" fmla="*/ 0 w 3004542"/>
              <a:gd name="connsiteY0" fmla="*/ 1847891 h 1847891"/>
              <a:gd name="connsiteX1" fmla="*/ 2140446 w 3004542"/>
              <a:gd name="connsiteY1" fmla="*/ 0 h 1847891"/>
              <a:gd name="connsiteX2" fmla="*/ 3004542 w 3004542"/>
              <a:gd name="connsiteY2" fmla="*/ 1390691 h 1847891"/>
              <a:gd name="connsiteX3" fmla="*/ 0 w 3004542"/>
              <a:gd name="connsiteY3" fmla="*/ 1847891 h 1847891"/>
              <a:gd name="connsiteX0" fmla="*/ 0 w 4623792"/>
              <a:gd name="connsiteY0" fmla="*/ 1847891 h 1847891"/>
              <a:gd name="connsiteX1" fmla="*/ 2140446 w 4623792"/>
              <a:gd name="connsiteY1" fmla="*/ 0 h 1847891"/>
              <a:gd name="connsiteX2" fmla="*/ 4623792 w 4623792"/>
              <a:gd name="connsiteY2" fmla="*/ 1838366 h 1847891"/>
              <a:gd name="connsiteX3" fmla="*/ 0 w 4623792"/>
              <a:gd name="connsiteY3" fmla="*/ 1847891 h 1847891"/>
              <a:gd name="connsiteX0" fmla="*/ 0 w 4623792"/>
              <a:gd name="connsiteY0" fmla="*/ 1871704 h 1871704"/>
              <a:gd name="connsiteX1" fmla="*/ 2130921 w 4623792"/>
              <a:gd name="connsiteY1" fmla="*/ 0 h 1871704"/>
              <a:gd name="connsiteX2" fmla="*/ 4623792 w 4623792"/>
              <a:gd name="connsiteY2" fmla="*/ 1862179 h 1871704"/>
              <a:gd name="connsiteX3" fmla="*/ 0 w 4623792"/>
              <a:gd name="connsiteY3" fmla="*/ 1871704 h 1871704"/>
              <a:gd name="connsiteX0" fmla="*/ 0 w 3099792"/>
              <a:gd name="connsiteY0" fmla="*/ 1866942 h 1866942"/>
              <a:gd name="connsiteX1" fmla="*/ 606921 w 3099792"/>
              <a:gd name="connsiteY1" fmla="*/ 0 h 1866942"/>
              <a:gd name="connsiteX2" fmla="*/ 3099792 w 3099792"/>
              <a:gd name="connsiteY2" fmla="*/ 1862179 h 1866942"/>
              <a:gd name="connsiteX3" fmla="*/ 0 w 3099792"/>
              <a:gd name="connsiteY3" fmla="*/ 1866942 h 1866942"/>
              <a:gd name="connsiteX0" fmla="*/ 0 w 3195042"/>
              <a:gd name="connsiteY0" fmla="*/ 1881229 h 1881229"/>
              <a:gd name="connsiteX1" fmla="*/ 702171 w 3195042"/>
              <a:gd name="connsiteY1" fmla="*/ 0 h 1881229"/>
              <a:gd name="connsiteX2" fmla="*/ 3195042 w 3195042"/>
              <a:gd name="connsiteY2" fmla="*/ 1862179 h 1881229"/>
              <a:gd name="connsiteX3" fmla="*/ 0 w 3195042"/>
              <a:gd name="connsiteY3" fmla="*/ 1881229 h 1881229"/>
              <a:gd name="connsiteX0" fmla="*/ 0 w 1432917"/>
              <a:gd name="connsiteY0" fmla="*/ 1881229 h 1881229"/>
              <a:gd name="connsiteX1" fmla="*/ 702171 w 1432917"/>
              <a:gd name="connsiteY1" fmla="*/ 0 h 1881229"/>
              <a:gd name="connsiteX2" fmla="*/ 1432917 w 1432917"/>
              <a:gd name="connsiteY2" fmla="*/ 1824079 h 1881229"/>
              <a:gd name="connsiteX3" fmla="*/ 0 w 1432917"/>
              <a:gd name="connsiteY3" fmla="*/ 1881229 h 1881229"/>
              <a:gd name="connsiteX0" fmla="*/ 0 w 1413867"/>
              <a:gd name="connsiteY0" fmla="*/ 1881229 h 1881229"/>
              <a:gd name="connsiteX1" fmla="*/ 702171 w 1413867"/>
              <a:gd name="connsiteY1" fmla="*/ 0 h 1881229"/>
              <a:gd name="connsiteX2" fmla="*/ 1413867 w 1413867"/>
              <a:gd name="connsiteY2" fmla="*/ 1866941 h 1881229"/>
              <a:gd name="connsiteX3" fmla="*/ 0 w 1413867"/>
              <a:gd name="connsiteY3" fmla="*/ 1881229 h 1881229"/>
              <a:gd name="connsiteX0" fmla="*/ 0 w 1423392"/>
              <a:gd name="connsiteY0" fmla="*/ 1869323 h 1869323"/>
              <a:gd name="connsiteX1" fmla="*/ 711696 w 1423392"/>
              <a:gd name="connsiteY1" fmla="*/ 0 h 1869323"/>
              <a:gd name="connsiteX2" fmla="*/ 1423392 w 1423392"/>
              <a:gd name="connsiteY2" fmla="*/ 1866941 h 1869323"/>
              <a:gd name="connsiteX3" fmla="*/ 0 w 1423392"/>
              <a:gd name="connsiteY3" fmla="*/ 1869323 h 186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3392" h="1869323">
                <a:moveTo>
                  <a:pt x="0" y="1869323"/>
                </a:moveTo>
                <a:lnTo>
                  <a:pt x="711696" y="0"/>
                </a:lnTo>
                <a:lnTo>
                  <a:pt x="1423392" y="1866941"/>
                </a:lnTo>
                <a:lnTo>
                  <a:pt x="0" y="18693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22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763EDA-64F0-4309-B02C-EBADB9E2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4" y="1007731"/>
            <a:ext cx="6607459" cy="433171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18571" y="944724"/>
            <a:ext cx="6689372" cy="442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61450" y="973956"/>
            <a:ext cx="828092" cy="234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912318" y="10429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F7D9C77F-B923-4F0B-AE19-15981D395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xmlns="" id="{7722BDDD-5C5C-493B-B2CC-8BD3BF3C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xmlns="" id="{3844C219-F858-4D09-9DDA-71573CACF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7573CF68-7430-4DE7-946B-E171D0426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</p:spTree>
    <p:extLst>
      <p:ext uri="{BB962C8B-B14F-4D97-AF65-F5344CB8AC3E}">
        <p14:creationId xmlns:p14="http://schemas.microsoft.com/office/powerpoint/2010/main" val="173629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828982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참고하여 디자인 수정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3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개로 나누기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36DA363-C4BC-4192-87CC-01E0136B4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6" t="-11995" r="-1"/>
          <a:stretch/>
        </p:blipFill>
        <p:spPr>
          <a:xfrm>
            <a:off x="1547177" y="1544039"/>
            <a:ext cx="5164953" cy="553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E134C0-42B2-4642-8ED0-1688428E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" y="705729"/>
            <a:ext cx="6899131" cy="9001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616FBC8-A446-4FC5-BF0E-6C7BAB68DE42}"/>
              </a:ext>
            </a:extLst>
          </p:cNvPr>
          <p:cNvSpPr/>
          <p:nvPr/>
        </p:nvSpPr>
        <p:spPr bwMode="auto">
          <a:xfrm>
            <a:off x="775200" y="867749"/>
            <a:ext cx="5849028" cy="576064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합이 더 큰 수를 찾는 놀이를 해 봅시다</a:t>
            </a: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0E8214E3-2714-4761-972B-6DCD27701183}"/>
              </a:ext>
            </a:extLst>
          </p:cNvPr>
          <p:cNvGrpSpPr/>
          <p:nvPr/>
        </p:nvGrpSpPr>
        <p:grpSpPr>
          <a:xfrm>
            <a:off x="332716" y="1676606"/>
            <a:ext cx="1545547" cy="385073"/>
            <a:chOff x="846589" y="4373726"/>
            <a:chExt cx="1545547" cy="385073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xmlns="" id="{7B4B6E3C-7FB2-480E-AF86-888D4550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89" y="4373726"/>
              <a:ext cx="1439091" cy="37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xmlns="" id="{ADCB5BEB-0676-46AA-A2A0-14A93AA7E44B}"/>
                </a:ext>
              </a:extLst>
            </p:cNvPr>
            <p:cNvSpPr txBox="1"/>
            <p:nvPr/>
          </p:nvSpPr>
          <p:spPr>
            <a:xfrm>
              <a:off x="1151620" y="4374078"/>
              <a:ext cx="1240516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활동 방법</a:t>
              </a:r>
              <a:endParaRPr lang="en-US" altLang="ko-KR" sz="19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AAEEB54-B963-4C5C-A2D2-7A3172A27668}"/>
              </a:ext>
            </a:extLst>
          </p:cNvPr>
          <p:cNvSpPr/>
          <p:nvPr/>
        </p:nvSpPr>
        <p:spPr bwMode="auto">
          <a:xfrm>
            <a:off x="777135" y="867749"/>
            <a:ext cx="5849028" cy="576064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스핑크스 퍼즐로 다양한 삼각형을 만들고 넓이를 구해 봅시다</a:t>
            </a:r>
            <a:r>
              <a:rPr lang="en-US" altLang="ko-KR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xmlns="" id="{040DDB1D-DEE2-4FFF-B959-8DBE9BBFF144}"/>
              </a:ext>
            </a:extLst>
          </p:cNvPr>
          <p:cNvSpPr txBox="1"/>
          <p:nvPr/>
        </p:nvSpPr>
        <p:spPr>
          <a:xfrm>
            <a:off x="523888" y="3920769"/>
            <a:ext cx="618083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스핑크스 퍼즐 각 조각이 어떤 도형인지 알아봅시다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xmlns="" id="{2EC8A8D3-4E6A-4A9B-A18D-42A9F054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76676"/>
            <a:ext cx="272367" cy="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xmlns="" id="{B9102C20-FFB6-4FCC-90E1-930BD6FB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0919"/>
            <a:ext cx="272367" cy="2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8">
            <a:extLst>
              <a:ext uri="{FF2B5EF4-FFF2-40B4-BE49-F238E27FC236}">
                <a16:creationId xmlns:a16="http://schemas.microsoft.com/office/drawing/2014/main" xmlns="" id="{65D48FC4-8C4F-4F76-8CB1-04251067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70129"/>
            <a:ext cx="272367" cy="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>
            <a:extLst>
              <a:ext uri="{FF2B5EF4-FFF2-40B4-BE49-F238E27FC236}">
                <a16:creationId xmlns:a16="http://schemas.microsoft.com/office/drawing/2014/main" xmlns="" id="{F53844B9-EE98-460A-9C39-1CDBA25627BD}"/>
              </a:ext>
            </a:extLst>
          </p:cNvPr>
          <p:cNvSpPr txBox="1"/>
          <p:nvPr/>
        </p:nvSpPr>
        <p:spPr>
          <a:xfrm>
            <a:off x="523888" y="4379693"/>
            <a:ext cx="646216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삼각형 ㉠이나 ㉡을 단위로 각 조각의 넓이를 구합니다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8F8211EA-8C82-4140-944E-774951FFEC10}"/>
              </a:ext>
            </a:extLst>
          </p:cNvPr>
          <p:cNvSpPr txBox="1"/>
          <p:nvPr/>
        </p:nvSpPr>
        <p:spPr>
          <a:xfrm>
            <a:off x="523888" y="4816493"/>
            <a:ext cx="646216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스핑크스 퍼즐 ㉠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㉦ 조각을 이용하여 여러 가지 모양의 삼각형을 만든 후 삼각형 격자지에 그립니다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F797D61-6B07-43FF-B2C6-FECF4F229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33" y="1927483"/>
            <a:ext cx="2988327" cy="1901134"/>
          </a:xfrm>
          <a:prstGeom prst="rect">
            <a:avLst/>
          </a:prstGeom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AA792061-D4C9-448A-A2E3-174EDFFF6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xmlns="" id="{3D87C0C2-39F9-494F-9F88-6CD6A0F87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5" name="직사각형 21">
            <a:extLst>
              <a:ext uri="{FF2B5EF4-FFF2-40B4-BE49-F238E27FC236}">
                <a16:creationId xmlns:a16="http://schemas.microsoft.com/office/drawing/2014/main" xmlns="" id="{9656915A-46E6-4FDA-AB12-8649150E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201EACF3-DAE2-45AC-8642-A85E67D3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96A7B399-B525-42E4-A62C-F4C22071B0D4}"/>
              </a:ext>
            </a:extLst>
          </p:cNvPr>
          <p:cNvGrpSpPr/>
          <p:nvPr/>
        </p:nvGrpSpPr>
        <p:grpSpPr>
          <a:xfrm flipV="1">
            <a:off x="2933914" y="5605205"/>
            <a:ext cx="1117171" cy="179599"/>
            <a:chOff x="319554" y="1245924"/>
            <a:chExt cx="2636592" cy="423864"/>
          </a:xfrm>
        </p:grpSpPr>
        <p:pic>
          <p:nvPicPr>
            <p:cNvPr id="56" name="Picture 11">
              <a:extLst>
                <a:ext uri="{FF2B5EF4-FFF2-40B4-BE49-F238E27FC236}">
                  <a16:creationId xmlns:a16="http://schemas.microsoft.com/office/drawing/2014/main" xmlns="" id="{A05EC4BA-D598-4A22-BCBC-C5FD61EC3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xmlns="" id="{6520D55B-CB01-45F2-A821-BCEFB6EEA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13">
              <a:extLst>
                <a:ext uri="{FF2B5EF4-FFF2-40B4-BE49-F238E27FC236}">
                  <a16:creationId xmlns:a16="http://schemas.microsoft.com/office/drawing/2014/main" xmlns="" id="{1C46957E-1B29-4AE4-9D79-42551A797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14">
              <a:extLst>
                <a:ext uri="{FF2B5EF4-FFF2-40B4-BE49-F238E27FC236}">
                  <a16:creationId xmlns:a16="http://schemas.microsoft.com/office/drawing/2014/main" xmlns="" id="{CA86197D-D594-4F46-A212-A4CCB6A79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455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참고하여 디자인 수정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3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이너탭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개로 나누기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36DA363-C4BC-4192-87CC-01E0136B4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6" t="-11995" r="-1"/>
          <a:stretch/>
        </p:blipFill>
        <p:spPr>
          <a:xfrm>
            <a:off x="1547177" y="1544039"/>
            <a:ext cx="5164953" cy="553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E134C0-42B2-4642-8ED0-1688428E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" y="705729"/>
            <a:ext cx="6899131" cy="9001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616FBC8-A446-4FC5-BF0E-6C7BAB68DE42}"/>
              </a:ext>
            </a:extLst>
          </p:cNvPr>
          <p:cNvSpPr/>
          <p:nvPr/>
        </p:nvSpPr>
        <p:spPr bwMode="auto">
          <a:xfrm>
            <a:off x="775200" y="867749"/>
            <a:ext cx="5849028" cy="576064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합이 더 큰 수를 찾는 놀이를 해 봅시다</a:t>
            </a: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0E8214E3-2714-4761-972B-6DCD27701183}"/>
              </a:ext>
            </a:extLst>
          </p:cNvPr>
          <p:cNvGrpSpPr/>
          <p:nvPr/>
        </p:nvGrpSpPr>
        <p:grpSpPr>
          <a:xfrm>
            <a:off x="332716" y="1676606"/>
            <a:ext cx="1545547" cy="385073"/>
            <a:chOff x="846589" y="4373726"/>
            <a:chExt cx="1545547" cy="385073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xmlns="" id="{7B4B6E3C-7FB2-480E-AF86-888D4550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89" y="4373726"/>
              <a:ext cx="1439091" cy="37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xmlns="" id="{ADCB5BEB-0676-46AA-A2A0-14A93AA7E44B}"/>
                </a:ext>
              </a:extLst>
            </p:cNvPr>
            <p:cNvSpPr txBox="1"/>
            <p:nvPr/>
          </p:nvSpPr>
          <p:spPr>
            <a:xfrm>
              <a:off x="1151620" y="4374078"/>
              <a:ext cx="1240516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활동 방법</a:t>
              </a:r>
              <a:endParaRPr lang="en-US" altLang="ko-KR" sz="19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AAEEB54-B963-4C5C-A2D2-7A3172A27668}"/>
              </a:ext>
            </a:extLst>
          </p:cNvPr>
          <p:cNvSpPr/>
          <p:nvPr/>
        </p:nvSpPr>
        <p:spPr bwMode="auto">
          <a:xfrm>
            <a:off x="777135" y="867749"/>
            <a:ext cx="5849028" cy="576064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스핑크스 퍼즐로 다양한 삼각형을 만들고 넓이를 구해 봅시다</a:t>
            </a:r>
            <a:r>
              <a:rPr lang="en-US" altLang="ko-KR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Picture 29">
            <a:extLst>
              <a:ext uri="{FF2B5EF4-FFF2-40B4-BE49-F238E27FC236}">
                <a16:creationId xmlns:a16="http://schemas.microsoft.com/office/drawing/2014/main" xmlns="" id="{392994FC-F88B-45D5-AC54-3F90D93F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9642"/>
            <a:ext cx="272367" cy="26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xmlns="" id="{AD7FA433-5175-4CD5-B174-E6EA9D6B1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919160"/>
            <a:ext cx="272367" cy="26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xmlns="" id="{23E3961C-172F-43E0-811B-3A2908F76B81}"/>
              </a:ext>
            </a:extLst>
          </p:cNvPr>
          <p:cNvSpPr txBox="1"/>
          <p:nvPr/>
        </p:nvSpPr>
        <p:spPr>
          <a:xfrm>
            <a:off x="523888" y="4132397"/>
            <a:ext cx="6339118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삼각형 ㉠이나 ㉡을 단위로 하여 만든 삼각형의 넓이를 구합니다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xmlns="" id="{B201365B-08E0-43F6-9554-DA48730ED263}"/>
              </a:ext>
            </a:extLst>
          </p:cNvPr>
          <p:cNvSpPr txBox="1"/>
          <p:nvPr/>
        </p:nvSpPr>
        <p:spPr>
          <a:xfrm>
            <a:off x="523888" y="4845806"/>
            <a:ext cx="63079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만든 삼각형을 넓이와 모양에 따라 분류합니다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F797D61-6B07-43FF-B2C6-FECF4F229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733" y="1927483"/>
            <a:ext cx="2988327" cy="1901134"/>
          </a:xfrm>
          <a:prstGeom prst="rect">
            <a:avLst/>
          </a:prstGeom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AA792061-D4C9-448A-A2E3-174EDFFF6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xmlns="" id="{3D87C0C2-39F9-494F-9F88-6CD6A0F87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45" name="직사각형 21">
            <a:extLst>
              <a:ext uri="{FF2B5EF4-FFF2-40B4-BE49-F238E27FC236}">
                <a16:creationId xmlns:a16="http://schemas.microsoft.com/office/drawing/2014/main" xmlns="" id="{9656915A-46E6-4FDA-AB12-8649150E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201EACF3-DAE2-45AC-8642-A85E67D3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A4D1B07F-D9F4-48E0-943C-F8B1810F85E5}"/>
              </a:ext>
            </a:extLst>
          </p:cNvPr>
          <p:cNvGrpSpPr/>
          <p:nvPr/>
        </p:nvGrpSpPr>
        <p:grpSpPr>
          <a:xfrm flipV="1">
            <a:off x="2933914" y="5605205"/>
            <a:ext cx="1117171" cy="183634"/>
            <a:chOff x="290979" y="2009759"/>
            <a:chExt cx="2665167" cy="433388"/>
          </a:xfrm>
        </p:grpSpPr>
        <p:pic>
          <p:nvPicPr>
            <p:cNvPr id="33" name="Picture 15">
              <a:extLst>
                <a:ext uri="{FF2B5EF4-FFF2-40B4-BE49-F238E27FC236}">
                  <a16:creationId xmlns:a16="http://schemas.microsoft.com/office/drawing/2014/main" xmlns="" id="{90C956FB-F956-4291-A910-A605ABC01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3">
              <a:extLst>
                <a:ext uri="{FF2B5EF4-FFF2-40B4-BE49-F238E27FC236}">
                  <a16:creationId xmlns:a16="http://schemas.microsoft.com/office/drawing/2014/main" xmlns="" id="{F256075F-0826-4D76-AB88-726C4119C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2">
              <a:extLst>
                <a:ext uri="{FF2B5EF4-FFF2-40B4-BE49-F238E27FC236}">
                  <a16:creationId xmlns:a16="http://schemas.microsoft.com/office/drawing/2014/main" xmlns="" id="{16D15D81-9891-4DFC-8667-785854DD2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6">
              <a:extLst>
                <a:ext uri="{FF2B5EF4-FFF2-40B4-BE49-F238E27FC236}">
                  <a16:creationId xmlns:a16="http://schemas.microsoft.com/office/drawing/2014/main" xmlns="" id="{5719E2AE-88D8-4F6C-97CB-17D6139A8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220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363C349-1A8A-4C53-85FB-D46DAA51D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8" y="1257727"/>
            <a:ext cx="6807568" cy="42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E20DB1-4A7F-4974-9CB3-7D408614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79010"/>
            <a:ext cx="6576355" cy="4029629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65202"/>
              </p:ext>
            </p:extLst>
          </p:nvPr>
        </p:nvGraphicFramePr>
        <p:xfrm>
          <a:off x="6984268" y="692696"/>
          <a:ext cx="2086863" cy="311613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587727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http://cdata.tsherpa.co.kr/tsherpa/MultiMedia/Flash/2020/curri/index.html?flashxmlnum=llbless208&amp;classa=A8-C1-22-WI-WI-03-04-02-0-0-0-0&amp;classno=WI_22_03/win_0202_0402_0004/win_0202_0402_0004_103.html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2F548C5-1399-4EFF-8F7A-8FC8ED8473E4}"/>
              </a:ext>
            </a:extLst>
          </p:cNvPr>
          <p:cNvSpPr/>
          <p:nvPr/>
        </p:nvSpPr>
        <p:spPr>
          <a:xfrm>
            <a:off x="173182" y="4724029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770E027-CD33-4D4C-8529-92475B3961CA}"/>
              </a:ext>
            </a:extLst>
          </p:cNvPr>
          <p:cNvSpPr/>
          <p:nvPr/>
        </p:nvSpPr>
        <p:spPr>
          <a:xfrm>
            <a:off x="252019" y="45049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39">
            <a:extLst>
              <a:ext uri="{FF2B5EF4-FFF2-40B4-BE49-F238E27FC236}">
                <a16:creationId xmlns:a16="http://schemas.microsoft.com/office/drawing/2014/main" xmlns="" id="{E54FB957-CD98-439F-A424-D952BBB0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07" y="4176741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DF5F63D3-0F8A-44DF-944C-5F6B5D75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9" y="3119874"/>
            <a:ext cx="167386" cy="18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869C020-B6DC-4ACD-8965-1F55038F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154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02729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3347864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103713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C73A1C5-DF90-41C3-BBDC-52F87E06CFA6}"/>
              </a:ext>
            </a:extLst>
          </p:cNvPr>
          <p:cNvSpPr/>
          <p:nvPr/>
        </p:nvSpPr>
        <p:spPr>
          <a:xfrm>
            <a:off x="890599" y="378474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E64FA07A-8825-43B3-9130-140F2EEB187B}"/>
              </a:ext>
            </a:extLst>
          </p:cNvPr>
          <p:cNvSpPr/>
          <p:nvPr/>
        </p:nvSpPr>
        <p:spPr>
          <a:xfrm>
            <a:off x="725001" y="36493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1DB217D6-2724-44EA-BBC0-F6CFD7C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829735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0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8CB3FD-3BAB-46DE-B871-2514C659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38913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79436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3347864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E8BA968-7497-47D5-BF53-0BB75F00989E}"/>
              </a:ext>
            </a:extLst>
          </p:cNvPr>
          <p:cNvSpPr/>
          <p:nvPr/>
        </p:nvSpPr>
        <p:spPr>
          <a:xfrm>
            <a:off x="890599" y="378474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15C7517-DED8-4511-B46A-6D5FE0CB92D8}"/>
              </a:ext>
            </a:extLst>
          </p:cNvPr>
          <p:cNvSpPr/>
          <p:nvPr/>
        </p:nvSpPr>
        <p:spPr>
          <a:xfrm>
            <a:off x="725001" y="36493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FFBE4841-DC31-4A0C-9C7D-19BFFE15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829735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87E1C72-5B7F-464D-BE26-4CC5D08D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014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347864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9"/>
            <a:ext cx="978253" cy="327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9CC6D2C-794B-449A-9536-72912C9A2F72}"/>
              </a:ext>
            </a:extLst>
          </p:cNvPr>
          <p:cNvSpPr/>
          <p:nvPr/>
        </p:nvSpPr>
        <p:spPr>
          <a:xfrm>
            <a:off x="1215298" y="291023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0D70C7BE-1CF5-46FB-A66B-19B47ED2337F}"/>
              </a:ext>
            </a:extLst>
          </p:cNvPr>
          <p:cNvSpPr/>
          <p:nvPr/>
        </p:nvSpPr>
        <p:spPr>
          <a:xfrm>
            <a:off x="1069246" y="29467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5E5AB4AB-AABE-4F2D-96CD-69EC0591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04" y="294715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Group 56">
            <a:extLst>
              <a:ext uri="{FF2B5EF4-FFF2-40B4-BE49-F238E27FC236}">
                <a16:creationId xmlns:a16="http://schemas.microsoft.com/office/drawing/2014/main" xmlns="" id="{81269A63-78AC-486C-AF69-E30861AA4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4460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3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704042-4F40-469D-A1BC-9314D725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393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347864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suh_0501_06_0910_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201_3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0910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삼각형의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9"/>
            <a:ext cx="978253" cy="327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https://cdata2.tsherpa.co.kr/tsherpa/MultiMedia/Flash/2020/curri/index.html?flashxmlnum=yuni4856&amp;classa=A8-C1-31-MM-MM-04-04-02-0-0-0-0&amp;classno=MM_31_04/suh_0301_03_0910/suh_0301_03_0910_201_1.html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F6A5BF6-A4F7-46C6-8957-50CCEB41FBE7}"/>
              </a:ext>
            </a:extLst>
          </p:cNvPr>
          <p:cNvSpPr/>
          <p:nvPr/>
        </p:nvSpPr>
        <p:spPr>
          <a:xfrm>
            <a:off x="204316" y="332644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17CCFDD-4FFD-4CBE-8F74-63572DA99AB2}"/>
              </a:ext>
            </a:extLst>
          </p:cNvPr>
          <p:cNvSpPr/>
          <p:nvPr/>
        </p:nvSpPr>
        <p:spPr>
          <a:xfrm>
            <a:off x="58264" y="336295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E7279364-3E7E-49EF-85AD-DEAE973D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22" y="336336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Group 56">
            <a:extLst>
              <a:ext uri="{FF2B5EF4-FFF2-40B4-BE49-F238E27FC236}">
                <a16:creationId xmlns:a16="http://schemas.microsoft.com/office/drawing/2014/main" xmlns="" id="{BCADFB13-82F9-4E80-AD67-C81A0A51D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4460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936927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40106</TotalTime>
  <Words>2458</Words>
  <Application>Microsoft Office PowerPoint</Application>
  <PresentationFormat>화면 슬라이드 쇼(4:3)</PresentationFormat>
  <Paragraphs>909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6344</cp:revision>
  <dcterms:created xsi:type="dcterms:W3CDTF">2008-07-15T12:19:11Z</dcterms:created>
  <dcterms:modified xsi:type="dcterms:W3CDTF">2022-03-24T01:44:06Z</dcterms:modified>
</cp:coreProperties>
</file>